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88177" autoAdjust="0"/>
  </p:normalViewPr>
  <p:slideViewPr>
    <p:cSldViewPr snapToGrid="0" snapToObjects="1">
      <p:cViewPr varScale="1">
        <p:scale>
          <a:sx n="56" d="100"/>
          <a:sy n="56" d="100"/>
        </p:scale>
        <p:origin x="8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a:t>Construct our dataset using the data we have obtained</a:t>
          </a:r>
          <a:endParaRPr lang="en-GB" sz="90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dgm:pt>
    <dgm:pt modelId="{BBCEACFF-FB84-4528-BEB8-455339CFC62C}" type="pres">
      <dgm:prSet presAssocID="{71641815-827E-47AF-9A01-4F22F7CB8631}" presName="sibTrans" presStyleLbl="sibTrans2D1" presStyleIdx="0" presStyleCnt="7"/>
      <dgm:spPr/>
    </dgm:pt>
    <dgm:pt modelId="{0135361C-3BC2-42E2-BB69-8DCC92D2B88C}" type="pres">
      <dgm:prSet presAssocID="{71641815-827E-47AF-9A01-4F22F7CB8631}" presName="connectorText" presStyleLbl="sibTrans2D1" presStyleIdx="0" presStyleCnt="7"/>
      <dgm:spPr/>
    </dgm:pt>
    <dgm:pt modelId="{77DB9DF6-82BB-4D7E-916A-B429CDC4C285}" type="pres">
      <dgm:prSet presAssocID="{8FD36DCB-3D4E-4458-B10D-FAA765C0E548}" presName="node" presStyleLbl="node1" presStyleIdx="1" presStyleCnt="8">
        <dgm:presLayoutVars>
          <dgm:bulletEnabled val="1"/>
        </dgm:presLayoutVars>
      </dgm:prSet>
      <dgm:spPr/>
    </dgm:pt>
    <dgm:pt modelId="{E08D463C-0DE7-409F-AB01-994260E082AF}" type="pres">
      <dgm:prSet presAssocID="{AE58A237-670B-4654-BABA-5B493A9E7077}" presName="sibTrans" presStyleLbl="sibTrans2D1" presStyleIdx="1" presStyleCnt="7"/>
      <dgm:spPr/>
    </dgm:pt>
    <dgm:pt modelId="{2686AEFB-C728-4D8E-978B-B603AF3C1F68}" type="pres">
      <dgm:prSet presAssocID="{AE58A237-670B-4654-BABA-5B493A9E7077}" presName="connectorText" presStyleLbl="sibTrans2D1" presStyleIdx="1" presStyleCnt="7"/>
      <dgm:spPr/>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pt>
    <dgm:pt modelId="{D98F807D-6490-407E-8C77-822C0C13B568}" type="pres">
      <dgm:prSet presAssocID="{7C6BCBC7-769E-4319-8515-34898F016BA7}" presName="sibTrans" presStyleLbl="sibTrans2D1" presStyleIdx="2" presStyleCnt="7"/>
      <dgm:spPr/>
    </dgm:pt>
    <dgm:pt modelId="{6EA30E00-C4D8-47A6-B30D-DC3F197FF172}" type="pres">
      <dgm:prSet presAssocID="{7C6BCBC7-769E-4319-8515-34898F016BA7}" presName="connectorText" presStyleLbl="sibTrans2D1" presStyleIdx="2" presStyleCnt="7"/>
      <dgm:spPr/>
    </dgm:pt>
    <dgm:pt modelId="{F8664EC1-007A-4A58-87D3-54BE9453974C}" type="pres">
      <dgm:prSet presAssocID="{7D6306CE-E10D-4440-BA16-D59087C64B76}" presName="node" presStyleLbl="node1" presStyleIdx="3" presStyleCnt="8">
        <dgm:presLayoutVars>
          <dgm:bulletEnabled val="1"/>
        </dgm:presLayoutVars>
      </dgm:prSet>
      <dgm:spPr/>
    </dgm:pt>
    <dgm:pt modelId="{76DC8109-BFFE-4FC0-88AC-A6CD76C2208E}" type="pres">
      <dgm:prSet presAssocID="{736870CC-EA84-4C3D-8681-DB3203657317}" presName="sibTrans" presStyleLbl="sibTrans2D1" presStyleIdx="3" presStyleCnt="7"/>
      <dgm:spPr/>
    </dgm:pt>
    <dgm:pt modelId="{58BA4C73-370F-4B37-81E8-030487846D57}" type="pres">
      <dgm:prSet presAssocID="{736870CC-EA84-4C3D-8681-DB3203657317}" presName="connectorText" presStyleLbl="sibTrans2D1" presStyleIdx="3" presStyleCnt="7"/>
      <dgm:spPr/>
    </dgm:pt>
    <dgm:pt modelId="{8F1924C8-5CAC-49E0-8EAC-A000841BEF16}" type="pres">
      <dgm:prSet presAssocID="{265245B6-638D-4BC5-9D75-9F151E5DA3C1}" presName="node" presStyleLbl="node1" presStyleIdx="4" presStyleCnt="8">
        <dgm:presLayoutVars>
          <dgm:bulletEnabled val="1"/>
        </dgm:presLayoutVars>
      </dgm:prSet>
      <dgm:spPr/>
    </dgm:pt>
    <dgm:pt modelId="{BF1DDF8D-6E06-4E4F-818B-AA06BFBE565C}" type="pres">
      <dgm:prSet presAssocID="{8E07C4AC-1F2F-4FCB-9CA2-45814893369D}" presName="sibTrans" presStyleLbl="sibTrans2D1" presStyleIdx="4" presStyleCnt="7"/>
      <dgm:spPr/>
    </dgm:pt>
    <dgm:pt modelId="{CDFF29EF-969C-41BF-976A-2F4D9ECC6700}" type="pres">
      <dgm:prSet presAssocID="{8E07C4AC-1F2F-4FCB-9CA2-45814893369D}" presName="connectorText" presStyleLbl="sibTrans2D1" presStyleIdx="4" presStyleCnt="7"/>
      <dgm:spPr/>
    </dgm:pt>
    <dgm:pt modelId="{16399C4D-BE76-4DF0-BC6D-A8D970C827FD}" type="pres">
      <dgm:prSet presAssocID="{E20CE18F-951E-41E3-92C6-85EF780F4DF0}" presName="node" presStyleLbl="node1" presStyleIdx="5" presStyleCnt="8">
        <dgm:presLayoutVars>
          <dgm:bulletEnabled val="1"/>
        </dgm:presLayoutVars>
      </dgm:prSet>
      <dgm:spPr/>
    </dgm:pt>
    <dgm:pt modelId="{D58B4520-640D-445C-AB8A-16AD29412755}" type="pres">
      <dgm:prSet presAssocID="{CA7F0124-705F-46C8-AD62-2017D2911A93}" presName="sibTrans" presStyleLbl="sibTrans2D1" presStyleIdx="5" presStyleCnt="7"/>
      <dgm:spPr/>
    </dgm:pt>
    <dgm:pt modelId="{2F5C1DA4-D129-46BF-B866-F7E5CED87EF5}" type="pres">
      <dgm:prSet presAssocID="{CA7F0124-705F-46C8-AD62-2017D2911A93}" presName="connectorText" presStyleLbl="sibTrans2D1" presStyleIdx="5" presStyleCnt="7"/>
      <dgm:spPr/>
    </dgm:pt>
    <dgm:pt modelId="{90F25008-67B8-4038-AD99-95FC49E19163}" type="pres">
      <dgm:prSet presAssocID="{D19F3C61-F7CC-4243-9FC4-08DC6AD87557}" presName="node" presStyleLbl="node1" presStyleIdx="6" presStyleCnt="8">
        <dgm:presLayoutVars>
          <dgm:bulletEnabled val="1"/>
        </dgm:presLayoutVars>
      </dgm:prSet>
      <dgm:spPr/>
    </dgm:pt>
    <dgm:pt modelId="{03F75329-6A95-448B-B591-0515195B443D}" type="pres">
      <dgm:prSet presAssocID="{63580703-3F87-4C03-8403-158B915D8590}" presName="sibTrans" presStyleLbl="sibTrans2D1" presStyleIdx="6" presStyleCnt="7"/>
      <dgm:spPr/>
    </dgm:pt>
    <dgm:pt modelId="{268E0F89-AFA7-451F-99E7-1379058B8032}" type="pres">
      <dgm:prSet presAssocID="{63580703-3F87-4C03-8403-158B915D8590}" presName="connectorText" presStyleLbl="sibTrans2D1" presStyleIdx="6" presStyleCnt="7"/>
      <dgm:spPr/>
    </dgm:pt>
    <dgm:pt modelId="{E1AB1D46-B8CE-4695-80CB-B6C7E04DE949}" type="pres">
      <dgm:prSet presAssocID="{E74A2736-3F2A-4F4D-B7F8-1C4F7EF47FA2}" presName="node" presStyleLbl="node1" presStyleIdx="7" presStyleCnt="8">
        <dgm:presLayoutVars>
          <dgm:bulletEnabled val="1"/>
        </dgm:presLayoutVars>
      </dgm:prSet>
      <dgm:spPr/>
    </dgm:pt>
  </dgm:ptLst>
  <dgm:cxnLst>
    <dgm:cxn modelId="{99A0BC00-B6BF-482D-A648-B0C5FA71709E}" type="presOf" srcId="{CA7F0124-705F-46C8-AD62-2017D2911A93}" destId="{D58B4520-640D-445C-AB8A-16AD29412755}"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C9277019-1E85-4B47-81B3-94500015B765}" type="presOf" srcId="{7C6BCBC7-769E-4319-8515-34898F016BA7}" destId="{6EA30E00-C4D8-47A6-B30D-DC3F197FF172}" srcOrd="1" destOrd="0" presId="urn:microsoft.com/office/officeart/2005/8/layout/process5"/>
    <dgm:cxn modelId="{344FDE1A-513A-4026-9678-E7F0E3B24A53}" type="presOf" srcId="{E74A2736-3F2A-4F4D-B7F8-1C4F7EF47FA2}" destId="{E1AB1D46-B8CE-4695-80CB-B6C7E04DE949}"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E8B51A3C-EE9B-4A23-A3AF-377BF973A05E}" type="presOf" srcId="{7C6BCBC7-769E-4319-8515-34898F016BA7}" destId="{D98F807D-6490-407E-8C77-822C0C13B568}" srcOrd="0" destOrd="0" presId="urn:microsoft.com/office/officeart/2005/8/layout/process5"/>
    <dgm:cxn modelId="{7B5FC15E-6555-4DE7-A887-AD154ED2C932}" type="presOf" srcId="{8FD36DCB-3D4E-4458-B10D-FAA765C0E548}" destId="{77DB9DF6-82BB-4D7E-916A-B429CDC4C285}"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51AD57CE-4571-43F3-BAD0-B304CCE7870B}" type="presOf" srcId="{7D6306CE-E10D-4440-BA16-D59087C64B76}" destId="{F8664EC1-007A-4A58-87D3-54BE9453974C}" srcOrd="0" destOrd="0" presId="urn:microsoft.com/office/officeart/2005/8/layout/process5"/>
    <dgm:cxn modelId="{7B5D12D2-B1E1-4B6E-AB1F-D63678544A86}" type="presOf" srcId="{AE58A237-670B-4654-BABA-5B493A9E7077}" destId="{E08D463C-0DE7-409F-AB01-994260E082AF}"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E17B6DD-B4A1-4316-BAB6-8CA6423395E4}" type="presOf" srcId="{8E07C4AC-1F2F-4FCB-9CA2-45814893369D}" destId="{CDFF29EF-969C-41BF-976A-2F4D9ECC6700}" srcOrd="1" destOrd="0" presId="urn:microsoft.com/office/officeart/2005/8/layout/process5"/>
    <dgm:cxn modelId="{5DF0AFF1-4165-471D-B5F2-21447F826B50}" type="presOf" srcId="{265245B6-638D-4BC5-9D75-9F151E5DA3C1}" destId="{8F1924C8-5CAC-49E0-8EAC-A000841BEF16}"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7C22F0F7-DB49-4179-9F7D-4ABE81B68DF1}" type="presOf" srcId="{3DDBECC9-41BD-4D5B-9E14-22B5700D36E2}" destId="{38CC704D-E922-4583-9EE6-2DA2A9C9A103}"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a:t>Calculate the number and occurrences of each orbit</a:t>
          </a:r>
          <a:endParaRPr lang="en-GB"/>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a:t>Calculate the number and occurences of mission outcome per orbit type</a:t>
          </a:r>
          <a:endParaRPr lang="en-GB"/>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pt>
    <dgm:pt modelId="{E3887151-6241-45EC-9F64-411AA1FEF536}" type="pres">
      <dgm:prSet presAssocID="{F6C4C660-F457-47AF-ACED-F29049F4CDB8}" presName="node" presStyleLbl="node1" presStyleIdx="0" presStyleCnt="7">
        <dgm:presLayoutVars>
          <dgm:bulletEnabled val="1"/>
        </dgm:presLayoutVars>
      </dgm:prSet>
      <dgm:spPr/>
    </dgm:pt>
    <dgm:pt modelId="{48CEB831-DEFF-47EC-AB69-450848622377}" type="pres">
      <dgm:prSet presAssocID="{A8F0172B-52F4-4974-A38E-3E5FB116E1A0}" presName="sibTrans" presStyleLbl="sibTrans2D1" presStyleIdx="0" presStyleCnt="6"/>
      <dgm:spPr/>
    </dgm:pt>
    <dgm:pt modelId="{3CD70113-F13C-436F-9AC3-50F3FF828F58}" type="pres">
      <dgm:prSet presAssocID="{A8F0172B-52F4-4974-A38E-3E5FB116E1A0}" presName="connectorText" presStyleLbl="sibTrans2D1" presStyleIdx="0" presStyleCnt="6"/>
      <dgm:spPr/>
    </dgm:pt>
    <dgm:pt modelId="{7A64730C-158D-44DF-9C77-563F2C62C2B3}" type="pres">
      <dgm:prSet presAssocID="{5F3C657E-214D-42DF-81D4-9D76A86D56B7}" presName="node" presStyleLbl="node1" presStyleIdx="1" presStyleCnt="7">
        <dgm:presLayoutVars>
          <dgm:bulletEnabled val="1"/>
        </dgm:presLayoutVars>
      </dgm:prSet>
      <dgm:spPr/>
    </dgm:pt>
    <dgm:pt modelId="{24EC8FEE-9A93-4368-8752-3A7DE381EB83}" type="pres">
      <dgm:prSet presAssocID="{02AC58EA-2640-4305-8DDF-539656A3EA05}" presName="sibTrans" presStyleLbl="sibTrans2D1" presStyleIdx="1" presStyleCnt="6"/>
      <dgm:spPr/>
    </dgm:pt>
    <dgm:pt modelId="{4FA3D37E-A584-4A05-B48B-E750FB48AD50}" type="pres">
      <dgm:prSet presAssocID="{02AC58EA-2640-4305-8DDF-539656A3EA05}" presName="connectorText" presStyleLbl="sibTrans2D1" presStyleIdx="1" presStyleCnt="6"/>
      <dgm:spPr/>
    </dgm:pt>
    <dgm:pt modelId="{D277C529-0E03-447C-9B42-1AB87AC4FC2E}" type="pres">
      <dgm:prSet presAssocID="{475C0E03-4D9F-44FF-B07C-BF47BAAD1BE6}" presName="node" presStyleLbl="node1" presStyleIdx="2" presStyleCnt="7">
        <dgm:presLayoutVars>
          <dgm:bulletEnabled val="1"/>
        </dgm:presLayoutVars>
      </dgm:prSet>
      <dgm:spPr/>
    </dgm:pt>
    <dgm:pt modelId="{04194572-5C8E-41C1-BABE-2DE8289F34D3}" type="pres">
      <dgm:prSet presAssocID="{786CC61D-13B8-486F-9ACD-35F122F08DCB}" presName="sibTrans" presStyleLbl="sibTrans2D1" presStyleIdx="2" presStyleCnt="6"/>
      <dgm:spPr/>
    </dgm:pt>
    <dgm:pt modelId="{9F6F8B10-FFAB-43F3-BF60-48CB09D3E839}" type="pres">
      <dgm:prSet presAssocID="{786CC61D-13B8-486F-9ACD-35F122F08DCB}" presName="connectorText" presStyleLbl="sibTrans2D1" presStyleIdx="2" presStyleCnt="6"/>
      <dgm:spPr/>
    </dgm:pt>
    <dgm:pt modelId="{210C10A1-3F80-43A5-A171-9E604F6E18A0}" type="pres">
      <dgm:prSet presAssocID="{1BD20590-5323-4CD9-BBCF-C0DDFF0A31F7}" presName="node" presStyleLbl="node1" presStyleIdx="3" presStyleCnt="7">
        <dgm:presLayoutVars>
          <dgm:bulletEnabled val="1"/>
        </dgm:presLayoutVars>
      </dgm:prSet>
      <dgm:spPr/>
    </dgm:pt>
    <dgm:pt modelId="{80B27AB7-994B-474B-9B5C-1593308CF2DD}" type="pres">
      <dgm:prSet presAssocID="{2E126E3C-A6D1-44FF-8F79-A950E832EC3C}" presName="sibTrans" presStyleLbl="sibTrans2D1" presStyleIdx="3" presStyleCnt="6"/>
      <dgm:spPr/>
    </dgm:pt>
    <dgm:pt modelId="{D2A6FCBC-62E2-49D7-B7FD-C69AB97220EA}" type="pres">
      <dgm:prSet presAssocID="{2E126E3C-A6D1-44FF-8F79-A950E832EC3C}" presName="connectorText" presStyleLbl="sibTrans2D1" presStyleIdx="3" presStyleCnt="6"/>
      <dgm:spPr/>
    </dgm:pt>
    <dgm:pt modelId="{67A3C756-002B-437F-A3C7-E01F371AFC89}" type="pres">
      <dgm:prSet presAssocID="{E84E7B3B-9D79-4C75-96AE-547F78634B5A}" presName="node" presStyleLbl="node1" presStyleIdx="4" presStyleCnt="7">
        <dgm:presLayoutVars>
          <dgm:bulletEnabled val="1"/>
        </dgm:presLayoutVars>
      </dgm:prSet>
      <dgm:spPr/>
    </dgm:pt>
    <dgm:pt modelId="{639F5428-C8C3-46F1-A403-2B0974C632D1}" type="pres">
      <dgm:prSet presAssocID="{2CCA3230-2E1E-4999-B34B-55051AC18E28}" presName="sibTrans" presStyleLbl="sibTrans2D1" presStyleIdx="4" presStyleCnt="6"/>
      <dgm:spPr/>
    </dgm:pt>
    <dgm:pt modelId="{0AD36A72-8EDE-49D2-9A1F-E0C060D88DE1}" type="pres">
      <dgm:prSet presAssocID="{2CCA3230-2E1E-4999-B34B-55051AC18E28}" presName="connectorText" presStyleLbl="sibTrans2D1" presStyleIdx="4" presStyleCnt="6"/>
      <dgm:spPr/>
    </dgm:pt>
    <dgm:pt modelId="{24B04E6A-1B2B-47B6-BAD1-8B15FB3A0890}" type="pres">
      <dgm:prSet presAssocID="{4C2CE869-0F76-43C0-AFCB-2AEBDABF2AC9}" presName="node" presStyleLbl="node1" presStyleIdx="5" presStyleCnt="7">
        <dgm:presLayoutVars>
          <dgm:bulletEnabled val="1"/>
        </dgm:presLayoutVars>
      </dgm:prSet>
      <dgm:spPr/>
    </dgm:pt>
    <dgm:pt modelId="{464765F4-3CA6-4D57-9536-855B27DF512F}" type="pres">
      <dgm:prSet presAssocID="{6B35FCF7-43C6-4D93-8E0C-0055FF22BC5B}" presName="sibTrans" presStyleLbl="sibTrans2D1" presStyleIdx="5" presStyleCnt="6"/>
      <dgm:spPr/>
    </dgm:pt>
    <dgm:pt modelId="{67E58DB3-8606-4F2E-B88D-82B66D94D384}" type="pres">
      <dgm:prSet presAssocID="{6B35FCF7-43C6-4D93-8E0C-0055FF22BC5B}" presName="connectorText" presStyleLbl="sibTrans2D1" presStyleIdx="5" presStyleCnt="6"/>
      <dgm:spPr/>
    </dgm:pt>
    <dgm:pt modelId="{4F53F449-3F62-49DC-81BA-98912E236171}" type="pres">
      <dgm:prSet presAssocID="{2F56096B-0E48-41AF-BE65-426AE8689B52}" presName="node" presStyleLbl="node1" presStyleIdx="6" presStyleCnt="7">
        <dgm:presLayoutVars>
          <dgm:bulletEnabled val="1"/>
        </dgm:presLayoutVars>
      </dgm:prSet>
      <dgm:spPr/>
    </dgm:pt>
  </dgm:ptLst>
  <dgm:cxnLst>
    <dgm:cxn modelId="{5F848208-4B78-43AA-8AD9-264E7DBCF6F1}" type="presOf" srcId="{786CC61D-13B8-486F-9ACD-35F122F08DCB}" destId="{04194572-5C8E-41C1-BABE-2DE8289F34D3}" srcOrd="0"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40D61C-9F65-4B50-83D8-81857137DF5C}" type="presOf" srcId="{14FF3C04-5F40-4D4C-9357-C41FF576C051}" destId="{50A9434B-8C8D-4068-A794-1C213114C018}"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8D2E9631-6C54-4079-AC69-8F4DB4444A44}" type="presOf" srcId="{02AC58EA-2640-4305-8DDF-539656A3EA05}" destId="{24EC8FEE-9A93-4368-8752-3A7DE381EB83}"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E1746550-67F3-48CF-BAD2-5FCABBE8CBB9}" type="presOf" srcId="{475C0E03-4D9F-44FF-B07C-BF47BAAD1BE6}" destId="{D277C529-0E03-447C-9B42-1AB87AC4FC2E}"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67D55DAB-1B17-4B11-8252-1BFF8A658873}" type="presOf" srcId="{4C2CE869-0F76-43C0-AFCB-2AEBDABF2AC9}" destId="{24B04E6A-1B2B-47B6-BAD1-8B15FB3A0890}" srcOrd="0"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F43D4BAD-F74D-4BF7-89E4-CE9B1C3D0B85}" type="presOf" srcId="{2F56096B-0E48-41AF-BE65-426AE8689B52}" destId="{4F53F449-3F62-49DC-81BA-98912E236171}" srcOrd="0" destOrd="0" presId="urn:microsoft.com/office/officeart/2005/8/layout/process5"/>
    <dgm:cxn modelId="{B9818DB5-D2CF-4344-9EE9-A008CF724F6C}" type="presOf" srcId="{2E126E3C-A6D1-44FF-8F79-A950E832EC3C}" destId="{D2A6FCBC-62E2-49D7-B7FD-C69AB97220EA}"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06307CE3-BEF4-4FBD-8BAC-3C69DAB8DF78}" type="presOf" srcId="{6B35FCF7-43C6-4D93-8E0C-0055FF22BC5B}" destId="{67E58DB3-8606-4F2E-B88D-82B66D94D384}" srcOrd="1" destOrd="0" presId="urn:microsoft.com/office/officeart/2005/8/layout/process5"/>
    <dgm:cxn modelId="{B81E83E4-F178-4A01-AC64-474E9A69979E}" type="presOf" srcId="{A8F0172B-52F4-4974-A38E-3E5FB116E1A0}" destId="{48CEB831-DEFF-47EC-AB69-450848622377}" srcOrd="0" destOrd="0" presId="urn:microsoft.com/office/officeart/2005/8/layout/process5"/>
    <dgm:cxn modelId="{A9F9D9E4-818A-4219-AC36-BDD847C4F823}" type="presOf" srcId="{2E126E3C-A6D1-44FF-8F79-A950E832EC3C}" destId="{80B27AB7-994B-474B-9B5C-1593308CF2DD}" srcOrd="0"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Make request to SpaceX API</a:t>
          </a:r>
        </a:p>
      </dsp:txBody>
      <dsp:txXfrm>
        <a:off x="32243" y="293471"/>
        <a:ext cx="1487164" cy="870629"/>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a:t>Construct our dataset using the data we have obtained</a:t>
          </a:r>
          <a:endParaRPr lang="en-GB" sz="900" kern="120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123414"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1153551" y="31288"/>
        <a:ext cx="1654672" cy="968693"/>
      </dsp:txXfrm>
    </dsp:sp>
    <dsp:sp modelId="{7E268CD3-7747-4C20-B918-E2E67816A034}">
      <dsp:nvSpPr>
        <dsp:cNvPr id="0" name=""/>
        <dsp:cNvSpPr/>
      </dsp:nvSpPr>
      <dsp:spPr>
        <a:xfrm>
          <a:off x="2989275" y="30298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8042"/>
        <a:ext cx="254498" cy="255184"/>
      </dsp:txXfrm>
    </dsp:sp>
    <dsp:sp modelId="{29E10AFB-091A-4375-8B13-4E1D15FD2310}">
      <dsp:nvSpPr>
        <dsp:cNvPr id="0" name=""/>
        <dsp:cNvSpPr/>
      </dsp:nvSpPr>
      <dsp:spPr>
        <a:xfrm>
          <a:off x="3524339"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554476" y="31288"/>
        <a:ext cx="1654672" cy="968693"/>
      </dsp:txXfrm>
    </dsp:sp>
    <dsp:sp modelId="{7B8C6AE7-6D45-4114-BB35-10920C61EC25}">
      <dsp:nvSpPr>
        <dsp:cNvPr id="0" name=""/>
        <dsp:cNvSpPr/>
      </dsp:nvSpPr>
      <dsp:spPr>
        <a:xfrm rot="5400000">
          <a:off x="4200028" y="1150165"/>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4254220" y="1181034"/>
        <a:ext cx="255184" cy="254498"/>
      </dsp:txXfrm>
    </dsp:sp>
    <dsp:sp modelId="{428C7C8B-4095-4C6E-A040-75B636EA2AF5}">
      <dsp:nvSpPr>
        <dsp:cNvPr id="0" name=""/>
        <dsp:cNvSpPr/>
      </dsp:nvSpPr>
      <dsp:spPr>
        <a:xfrm>
          <a:off x="3524339"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554476" y="1746234"/>
        <a:ext cx="1654672" cy="968693"/>
      </dsp:txXfrm>
    </dsp:sp>
    <dsp:sp modelId="{10A2A332-0004-49EB-BA10-84255ADD9194}">
      <dsp:nvSpPr>
        <dsp:cNvPr id="0" name=""/>
        <dsp:cNvSpPr/>
      </dsp:nvSpPr>
      <dsp:spPr>
        <a:xfrm rot="10800000">
          <a:off x="3009855" y="2017928"/>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8925" y="2102989"/>
        <a:ext cx="254498" cy="255184"/>
      </dsp:txXfrm>
    </dsp:sp>
    <dsp:sp modelId="{82451E1E-E61C-4E9E-85DA-0498F47DF58A}">
      <dsp:nvSpPr>
        <dsp:cNvPr id="0" name=""/>
        <dsp:cNvSpPr/>
      </dsp:nvSpPr>
      <dsp:spPr>
        <a:xfrm>
          <a:off x="1123414"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1153551" y="1746234"/>
        <a:ext cx="1654672" cy="968693"/>
      </dsp:txXfrm>
    </dsp:sp>
    <dsp:sp modelId="{3F0DAD03-AE2B-4C17-A479-2821EB7A2784}">
      <dsp:nvSpPr>
        <dsp:cNvPr id="0" name=""/>
        <dsp:cNvSpPr/>
      </dsp:nvSpPr>
      <dsp:spPr>
        <a:xfrm rot="5400000">
          <a:off x="1799103" y="286511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853295" y="2895980"/>
        <a:ext cx="255184" cy="254498"/>
      </dsp:txXfrm>
    </dsp:sp>
    <dsp:sp modelId="{113B4D51-01A3-4A40-941A-1BA08B2A3A70}">
      <dsp:nvSpPr>
        <dsp:cNvPr id="0" name=""/>
        <dsp:cNvSpPr/>
      </dsp:nvSpPr>
      <dsp:spPr>
        <a:xfrm>
          <a:off x="1123414"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1153551" y="3461181"/>
        <a:ext cx="1654672" cy="968693"/>
      </dsp:txXfrm>
    </dsp:sp>
    <dsp:sp modelId="{FD9AB3FD-DC55-406A-9D6C-9E3AE0F19728}">
      <dsp:nvSpPr>
        <dsp:cNvPr id="0" name=""/>
        <dsp:cNvSpPr/>
      </dsp:nvSpPr>
      <dsp:spPr>
        <a:xfrm>
          <a:off x="2989275" y="3732874"/>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17935"/>
        <a:ext cx="254498" cy="255184"/>
      </dsp:txXfrm>
    </dsp:sp>
    <dsp:sp modelId="{839D27CC-E22D-491F-B470-FEB941225F1F}">
      <dsp:nvSpPr>
        <dsp:cNvPr id="0" name=""/>
        <dsp:cNvSpPr/>
      </dsp:nvSpPr>
      <dsp:spPr>
        <a:xfrm>
          <a:off x="3524339"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554476" y="3461181"/>
        <a:ext cx="1654672" cy="968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occurences of mission outcome per orbit type</a:t>
          </a:r>
          <a:endParaRPr lang="en-GB" sz="1200" kern="120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occurrences of each orbit</a:t>
          </a:r>
          <a:endParaRPr lang="en-GB" sz="1200" kern="120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5"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Create a column for the class</a:t>
          </a:r>
          <a:endParaRPr lang="en-GB" sz="1100" kern="1200" dirty="0"/>
        </a:p>
      </dsp:txBody>
      <dsp:txXfrm>
        <a:off x="28169" y="593209"/>
        <a:ext cx="1299277" cy="760635"/>
      </dsp:txXfrm>
    </dsp:sp>
    <dsp:sp modelId="{48CEB831-DEFF-47EC-AB69-450848622377}">
      <dsp:nvSpPr>
        <dsp:cNvPr id="0" name=""/>
        <dsp:cNvSpPr/>
      </dsp:nvSpPr>
      <dsp:spPr>
        <a:xfrm>
          <a:off x="1469611"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469611" y="873339"/>
        <a:ext cx="199836" cy="200374"/>
      </dsp:txXfrm>
    </dsp:sp>
    <dsp:sp modelId="{7A64730C-158D-44DF-9C77-563F2C62C2B3}">
      <dsp:nvSpPr>
        <dsp:cNvPr id="0" name=""/>
        <dsp:cNvSpPr/>
      </dsp:nvSpPr>
      <dsp:spPr>
        <a:xfrm>
          <a:off x="1889752"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Standardize the data</a:t>
          </a:r>
        </a:p>
      </dsp:txBody>
      <dsp:txXfrm>
        <a:off x="1913416" y="593209"/>
        <a:ext cx="1299277" cy="760635"/>
      </dsp:txXfrm>
    </dsp:sp>
    <dsp:sp modelId="{24EC8FEE-9A93-4368-8752-3A7DE381EB83}">
      <dsp:nvSpPr>
        <dsp:cNvPr id="0" name=""/>
        <dsp:cNvSpPr/>
      </dsp:nvSpPr>
      <dsp:spPr>
        <a:xfrm>
          <a:off x="3354859"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54859" y="873339"/>
        <a:ext cx="199836" cy="200374"/>
      </dsp:txXfrm>
    </dsp:sp>
    <dsp:sp modelId="{D277C529-0E03-447C-9B42-1AB87AC4FC2E}">
      <dsp:nvSpPr>
        <dsp:cNvPr id="0" name=""/>
        <dsp:cNvSpPr/>
      </dsp:nvSpPr>
      <dsp:spPr>
        <a:xfrm>
          <a:off x="3775000"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Split data into training data and test data</a:t>
          </a:r>
        </a:p>
      </dsp:txBody>
      <dsp:txXfrm>
        <a:off x="3798664" y="593209"/>
        <a:ext cx="1299277" cy="760635"/>
      </dsp:txXfrm>
    </dsp:sp>
    <dsp:sp modelId="{04194572-5C8E-41C1-BABE-2DE8289F34D3}">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348115" y="1496009"/>
        <a:ext cx="200374" cy="199836"/>
      </dsp:txXfrm>
    </dsp:sp>
    <dsp:sp modelId="{210C10A1-3F80-43A5-A171-9E604F6E18A0}">
      <dsp:nvSpPr>
        <dsp:cNvPr id="0" name=""/>
        <dsp:cNvSpPr/>
      </dsp:nvSpPr>
      <dsp:spPr>
        <a:xfrm>
          <a:off x="3775000"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Create a GridSearchCV object and fit different ML objects.</a:t>
          </a:r>
          <a:endParaRPr lang="en-GB" sz="1100" kern="1200"/>
        </a:p>
      </dsp:txBody>
      <dsp:txXfrm>
        <a:off x="3798664" y="1939814"/>
        <a:ext cx="1299277" cy="760635"/>
      </dsp:txXfrm>
    </dsp:sp>
    <dsp:sp modelId="{80B27AB7-994B-474B-9B5C-1593308CF2DD}">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56662" y="2219944"/>
        <a:ext cx="199836" cy="200374"/>
      </dsp:txXfrm>
    </dsp:sp>
    <dsp:sp modelId="{67A3C756-002B-437F-A3C7-E01F371AFC89}">
      <dsp:nvSpPr>
        <dsp:cNvPr id="0" name=""/>
        <dsp:cNvSpPr/>
      </dsp:nvSpPr>
      <dsp:spPr>
        <a:xfrm>
          <a:off x="1889752"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Calculate the accuracy on the test data</a:t>
          </a:r>
          <a:endParaRPr lang="en-GB" sz="1100" kern="1200"/>
        </a:p>
      </dsp:txBody>
      <dsp:txXfrm>
        <a:off x="1913416" y="1939814"/>
        <a:ext cx="1299277" cy="760635"/>
      </dsp:txXfrm>
    </dsp:sp>
    <dsp:sp modelId="{639F5428-C8C3-46F1-A403-2B0974C632D1}">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571415" y="2219944"/>
        <a:ext cx="199836" cy="200374"/>
      </dsp:txXfrm>
    </dsp:sp>
    <dsp:sp modelId="{24B04E6A-1B2B-47B6-BAD1-8B15FB3A0890}">
      <dsp:nvSpPr>
        <dsp:cNvPr id="0" name=""/>
        <dsp:cNvSpPr/>
      </dsp:nvSpPr>
      <dsp:spPr>
        <a:xfrm>
          <a:off x="4505"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Choose the best ML method</a:t>
          </a:r>
        </a:p>
      </dsp:txBody>
      <dsp:txXfrm>
        <a:off x="28169" y="1939814"/>
        <a:ext cx="1299277" cy="760635"/>
      </dsp:txXfrm>
    </dsp:sp>
    <dsp:sp modelId="{464765F4-3CA6-4D57-9536-855B27DF512F}">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77620" y="2842614"/>
        <a:ext cx="200374" cy="199836"/>
      </dsp:txXfrm>
    </dsp:sp>
    <dsp:sp modelId="{4F53F449-3F62-49DC-81BA-98912E236171}">
      <dsp:nvSpPr>
        <dsp:cNvPr id="0" name=""/>
        <dsp:cNvSpPr/>
      </dsp:nvSpPr>
      <dsp:spPr>
        <a:xfrm>
          <a:off x="4505" y="326275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Compare the predictions with the real labels</a:t>
          </a:r>
          <a:endParaRPr lang="en-GB" sz="1100" kern="1200"/>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14-Jan-24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14-Jan-24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zramutyaba/Coursera-Data-Science-Training/blob/main/Capstone/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zramutyaba/Coursera-Data-Science-Training/blob/main/Capstone/jupyter-labs-eda-dataviz.ipynb.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zramutyaba/Coursera-Data-Science-Training/blob/main/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zramutyaba/Coursera-Data-Science-Training/blob/main/Capstone/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zramutyaba/Coursera-Data-Science-Training/blob/main/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ezramutyaba/Coursera-Data-Science-Training/blob/main/Capstone/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ezramutyaba/Coursera-Data-Science-Training/blob/main/Capstone/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ezramutyaba/Coursera-Data-Science-Training/blob/main/Capstone/jupyter-labs-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008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Deogracious MUTYABA</a:t>
            </a: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3" y="1549401"/>
            <a:ext cx="5201560" cy="4476172"/>
          </a:xfrm>
          <a:prstGeom prst="rect">
            <a:avLst/>
          </a:prstGeom>
        </p:spPr>
        <p:txBody>
          <a:bodyPr/>
          <a:lstStyle/>
          <a:p>
            <a:pPr marL="0" indent="0">
              <a:buNone/>
            </a:pPr>
            <a:r>
              <a:rPr lang="en-US" sz="1800" dirty="0">
                <a:solidFill>
                  <a:schemeClr val="accent3">
                    <a:lumMod val="25000"/>
                  </a:schemeClr>
                </a:solidFill>
                <a:latin typeface="Abadi" panose="020B0604020104020204" pitchFamily="34" charset="0"/>
              </a:rPr>
              <a:t>The goal in this stage is to find patterns in the data and determine the label for training supervised machine learning models.</a:t>
            </a:r>
          </a:p>
          <a:p>
            <a:pPr marL="0" indent="0">
              <a:buNone/>
            </a:pPr>
            <a:r>
              <a:rPr lang="en-US" sz="1800" dirty="0">
                <a:solidFill>
                  <a:schemeClr val="accent3">
                    <a:lumMod val="25000"/>
                  </a:schemeClr>
                </a:solidFill>
                <a:latin typeface="Abadi" panose="020B0604020104020204" pitchFamily="34" charset="0"/>
              </a:rPr>
              <a:t>In the data set, there are several different cases where the rocket did not land successfully. For example, </a:t>
            </a:r>
            <a:r>
              <a:rPr lang="en-US" sz="1800" i="1" dirty="0">
                <a:solidFill>
                  <a:schemeClr val="tx1">
                    <a:lumMod val="95000"/>
                    <a:lumOff val="5000"/>
                  </a:schemeClr>
                </a:solidFill>
                <a:effectLst>
                  <a:outerShdw blurRad="38100" dist="38100" dir="2700000" algn="tl">
                    <a:srgbClr val="000000">
                      <a:alpha val="43137"/>
                    </a:srgbClr>
                  </a:outerShdw>
                </a:effectLst>
              </a:rPr>
              <a:t>True RTLS</a:t>
            </a:r>
            <a:r>
              <a:rPr lang="en-US" sz="1800" dirty="0"/>
              <a:t> </a:t>
            </a:r>
            <a:r>
              <a:rPr lang="en-US" sz="1800" dirty="0">
                <a:latin typeface="Abadi"/>
              </a:rPr>
              <a:t>means the rocket successfully landed on a ground pad while </a:t>
            </a:r>
            <a:r>
              <a:rPr lang="en-US" sz="1800" i="1" dirty="0">
                <a:solidFill>
                  <a:schemeClr val="tx1">
                    <a:lumMod val="95000"/>
                    <a:lumOff val="5000"/>
                  </a:schemeClr>
                </a:solidFill>
                <a:effectLst>
                  <a:outerShdw blurRad="38100" dist="38100" dir="2700000" algn="tl">
                    <a:srgbClr val="000000">
                      <a:alpha val="43137"/>
                    </a:srgbClr>
                  </a:outerShdw>
                </a:effectLst>
              </a:rPr>
              <a:t>False RTLS</a:t>
            </a:r>
            <a:r>
              <a:rPr lang="en-US" sz="1800" dirty="0"/>
              <a:t> </a:t>
            </a:r>
            <a:r>
              <a:rPr lang="en-US" sz="1800" dirty="0">
                <a:latin typeface="Abadi"/>
              </a:rPr>
              <a:t>means the rocket unsuccessfully landed on a ground pad.</a:t>
            </a:r>
            <a:r>
              <a:rPr lang="en-US" sz="1800" dirty="0">
                <a:solidFill>
                  <a:schemeClr val="accent3">
                    <a:lumMod val="25000"/>
                  </a:schemeClr>
                </a:solidFill>
                <a:latin typeface="Abadi"/>
              </a:rPr>
              <a:t> </a:t>
            </a:r>
          </a:p>
          <a:p>
            <a:pPr marL="0" indent="0">
              <a:buNone/>
            </a:pPr>
            <a:r>
              <a:rPr lang="en-US" sz="1800" dirty="0">
                <a:solidFill>
                  <a:schemeClr val="accent3">
                    <a:lumMod val="25000"/>
                  </a:schemeClr>
                </a:solidFill>
                <a:latin typeface="Abadi" panose="020B0604020104020204" pitchFamily="34" charset="0"/>
              </a:rPr>
              <a:t>Those outcomes were converted into Training Labels whereby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1</a:t>
            </a:r>
            <a:r>
              <a:rPr lang="en-US" sz="1800" dirty="0">
                <a:solidFill>
                  <a:schemeClr val="accent3">
                    <a:lumMod val="25000"/>
                  </a:schemeClr>
                </a:solidFill>
                <a:latin typeface="Abadi" panose="020B0604020104020204" pitchFamily="34" charset="0"/>
              </a:rPr>
              <a:t> means the rocket landed successfully while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0</a:t>
            </a:r>
            <a:r>
              <a:rPr lang="en-US" sz="1800" dirty="0">
                <a:solidFill>
                  <a:schemeClr val="accent3">
                    <a:lumMod val="25000"/>
                  </a:schemeClr>
                </a:solidFill>
                <a:latin typeface="Abadi" panose="020B0604020104020204" pitchFamily="34" charset="0"/>
              </a:rPr>
              <a:t> means it was unsuccessful.</a:t>
            </a:r>
          </a:p>
          <a:p>
            <a:pPr marL="0" indent="0">
              <a:buNone/>
            </a:pPr>
            <a:r>
              <a:rPr lang="en-US" sz="1800" dirty="0">
                <a:solidFill>
                  <a:schemeClr val="accent3">
                    <a:lumMod val="25000"/>
                  </a:schemeClr>
                </a:solidFill>
                <a:latin typeface="Abadi" panose="020B0604020104020204" pitchFamily="34" charset="0"/>
              </a:rPr>
              <a:t>URL link: </a:t>
            </a:r>
            <a:r>
              <a:rPr lang="en-US" sz="1800" dirty="0">
                <a:solidFill>
                  <a:schemeClr val="accent3">
                    <a:lumMod val="25000"/>
                  </a:schemeClr>
                </a:solidFill>
                <a:latin typeface="Abadi" panose="020B0604020104020204" pitchFamily="34" charset="0"/>
                <a:hlinkClick r:id="rId3"/>
              </a:rPr>
              <a:t>https://github.com/ezramutyaba/ Coursera-Data-Science-Training/blob/main/ Capstone/labs-jupyter-spacex-Data%20wrangling.ipynb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extLst>
              <p:ext uri="{D42A27DB-BD31-4B8C-83A1-F6EECF244321}">
                <p14:modId xmlns:p14="http://schemas.microsoft.com/office/powerpoint/2010/main" val="4180379595"/>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26622" y="85704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visualization helps us understand data by curating it into a form that’s easier to understand, highlighting the trends and outliers. Several types of charts were used in the visualization of the data:</a:t>
            </a:r>
          </a:p>
          <a:p>
            <a:pPr>
              <a:lnSpc>
                <a:spcPct val="100000"/>
              </a:lnSpc>
              <a:spcBef>
                <a:spcPts val="1400"/>
              </a:spcBef>
            </a:pPr>
            <a:r>
              <a:rPr lang="en-US" sz="2200" dirty="0">
                <a:solidFill>
                  <a:schemeClr val="accent3">
                    <a:lumMod val="25000"/>
                  </a:schemeClr>
                </a:solidFill>
                <a:latin typeface="Abadi"/>
              </a:rPr>
              <a:t>Cat plots and scatter plots were used to view the relationships of categorical variables like </a:t>
            </a:r>
            <a:r>
              <a:rPr lang="en-US" sz="2200" i="1" dirty="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a:solidFill>
                  <a:schemeClr val="accent3">
                    <a:lumMod val="25000"/>
                  </a:schemeClr>
                </a:solidFill>
                <a:effectLst>
                  <a:outerShdw blurRad="38100" dist="38100" dir="2700000" algn="tl">
                    <a:srgbClr val="000000">
                      <a:alpha val="43137"/>
                    </a:srgbClr>
                  </a:outerShdw>
                </a:effectLst>
                <a:latin typeface="Abadi"/>
              </a:rPr>
              <a:t> Orbit</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nSpc>
                <a:spcPct val="100000"/>
              </a:lnSpc>
              <a:spcBef>
                <a:spcPts val="1400"/>
              </a:spcBef>
            </a:pPr>
            <a:r>
              <a:rPr lang="en-US" sz="2200" dirty="0">
                <a:solidFill>
                  <a:schemeClr val="accent3">
                    <a:lumMod val="25000"/>
                  </a:schemeClr>
                </a:solidFill>
                <a:latin typeface="Abadi"/>
              </a:rPr>
              <a:t>A line chart was used to visualize the launch success yearly trend.</a:t>
            </a:r>
          </a:p>
          <a:p>
            <a:pPr marL="0" indent="0">
              <a:lnSpc>
                <a:spcPct val="100000"/>
              </a:lnSpc>
              <a:spcBef>
                <a:spcPts val="1400"/>
              </a:spcBef>
              <a:buNone/>
            </a:pPr>
            <a:r>
              <a:rPr lang="en-US" sz="2000" dirty="0">
                <a:latin typeface="Abadi" panose="020B0604020104020204" pitchFamily="34" charset="0"/>
                <a:cs typeface="Arial" panose="020B0604020202020204" pitchFamily="34" charset="0"/>
              </a:rPr>
              <a:t>URL link</a:t>
            </a:r>
            <a:r>
              <a:rPr lang="en-US" dirty="0"/>
              <a:t>: </a:t>
            </a:r>
            <a:r>
              <a:rPr lang="en-US" sz="2000" dirty="0">
                <a:latin typeface="Abadi" panose="020B0604020104020204" pitchFamily="34" charset="0"/>
                <a:hlinkClick r:id="rId3"/>
              </a:rPr>
              <a:t>https://github.com/ezramutyaba/Coursera-Data-Science-Training/blob/main/Capstone/jupyter-labs-eda-dataviz.ipynb.jupyterlite%20(1).ipynb</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SQL queries that were used:</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panose="020B0604020104020204" pitchFamily="34" charset="0"/>
              </a:rPr>
              <a:t>Compare the payload mass with boosters launched by NASA (CRS)</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dates of different landing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000" dirty="0">
                <a:latin typeface="Abadi" panose="020B0604020104020204" pitchFamily="34" charset="0"/>
                <a:hlinkClick r:id="rId3"/>
              </a:rPr>
              <a:t>Coursera-Data-Science-Training/Capstone/</a:t>
            </a:r>
            <a:r>
              <a:rPr lang="en-US" sz="2000" dirty="0" err="1">
                <a:latin typeface="Abadi" panose="020B0604020104020204" pitchFamily="34" charset="0"/>
                <a:hlinkClick r:id="rId3"/>
              </a:rPr>
              <a:t>jupyter</a:t>
            </a:r>
            <a:r>
              <a:rPr lang="en-US" sz="2000" dirty="0">
                <a:latin typeface="Abadi" panose="020B0604020104020204" pitchFamily="34" charset="0"/>
                <a:hlinkClick r:id="rId3"/>
              </a:rPr>
              <a:t>-labs-</a:t>
            </a:r>
            <a:r>
              <a:rPr lang="en-US" sz="2000" dirty="0" err="1">
                <a:latin typeface="Abadi" panose="020B0604020104020204" pitchFamily="34" charset="0"/>
                <a:hlinkClick r:id="rId3"/>
              </a:rPr>
              <a:t>eda</a:t>
            </a:r>
            <a:r>
              <a:rPr lang="en-US" sz="2000" dirty="0">
                <a:latin typeface="Abadi" panose="020B0604020104020204" pitchFamily="34" charset="0"/>
                <a:hlinkClick r:id="rId3"/>
              </a:rPr>
              <a:t>-</a:t>
            </a:r>
            <a:r>
              <a:rPr lang="en-US" sz="2000" dirty="0" err="1">
                <a:latin typeface="Abadi" panose="020B0604020104020204" pitchFamily="34" charset="0"/>
                <a:hlinkClick r:id="rId3"/>
              </a:rPr>
              <a:t>sql-coursera_sqllite.ipynb</a:t>
            </a:r>
            <a:r>
              <a:rPr lang="en-US" sz="2000" dirty="0">
                <a:latin typeface="Abadi" panose="020B0604020104020204" pitchFamily="34" charset="0"/>
                <a:hlinkClick r:id="rId3"/>
              </a:rPr>
              <a:t> at main · </a:t>
            </a:r>
            <a:r>
              <a:rPr lang="en-US" sz="2000" dirty="0" err="1">
                <a:latin typeface="Abadi" panose="020B0604020104020204" pitchFamily="34" charset="0"/>
                <a:hlinkClick r:id="rId3"/>
              </a:rPr>
              <a:t>ezramutyaba</a:t>
            </a:r>
            <a:r>
              <a:rPr lang="en-US" sz="2000" dirty="0">
                <a:latin typeface="Abadi" panose="020B0604020104020204" pitchFamily="34" charset="0"/>
                <a:hlinkClick r:id="rId3"/>
              </a:rPr>
              <a:t>/Coursera-Data-Science-Training · GitHub</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813174"/>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7500"/>
            <a:ext cx="10515600" cy="46388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Markers were used to show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sites and their nearest important landmarks like railways, highways, cities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Polylines were used to connect the launch sites to their nearest landmarks.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Folium Circles were used to highlight circle area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In order to mark the success/failed launches for each site, marker clusters were used on the map. Whereby </a:t>
            </a:r>
            <a:r>
              <a:rPr lang="en-US" sz="2200" dirty="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a:solidFill>
                  <a:schemeClr val="accent3">
                    <a:lumMod val="25000"/>
                  </a:schemeClr>
                </a:solidFill>
                <a:latin typeface="Abadi" panose="020B0604020104020204" pitchFamily="34" charset="0"/>
              </a:rPr>
              <a:t> represents rocket launch failures while </a:t>
            </a:r>
            <a:r>
              <a:rPr lang="en-US" sz="22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a:solidFill>
                  <a:schemeClr val="accent3">
                    <a:lumMod val="25000"/>
                  </a:schemeClr>
                </a:solidFill>
                <a:latin typeface="Abadi" panose="020B0604020104020204" pitchFamily="34" charset="0"/>
              </a:rPr>
              <a:t> represents the successes.</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https://github.com/ezramutyaba/Coursera-Data-Science-Training/blob/main/Capstone/lab_jupyter_launch_site_location.jupyterlite.ipynb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 charts were used to visualize the launch records of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These charts displayed the rocket launch success rate per launch site. We are were able to get an understanding of the factors that may have been influencing the success rate at each site. Such as the payload mass and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2200" dirty="0">
                <a:solidFill>
                  <a:schemeClr val="accent3">
                    <a:lumMod val="25000"/>
                  </a:schemeClr>
                </a:solidFill>
                <a:latin typeface="Abadi" panose="020B0604020104020204" pitchFamily="34" charset="0"/>
              </a:rPr>
              <a:t> while failures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https://github.com/ezramutyaba/Coursera-Data-Science-Training/blob/main/Capstone/spacex_dash_app.py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5325"/>
            <a:ext cx="5257800" cy="4351338"/>
          </a:xfrm>
          <a:prstGeom prst="rect">
            <a:avLst/>
          </a:prstGeom>
        </p:spPr>
        <p:txBody>
          <a:bodyPr>
            <a:normAutofit fontScale="85000" lnSpcReduction="20000"/>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Scikit</a:t>
            </a:r>
            <a:r>
              <a:rPr lang="en-US" sz="2200" dirty="0">
                <a:solidFill>
                  <a:schemeClr val="accent3">
                    <a:lumMod val="25000"/>
                  </a:schemeClr>
                </a:solidFill>
                <a:latin typeface="Abadi" panose="020B0604020104020204" pitchFamily="34" charset="0"/>
              </a:rPr>
              <a:t>-learn is the primary ML(machine learning) library that was used for predictive analysis. The following took place:</a:t>
            </a:r>
          </a:p>
          <a:p>
            <a:pPr>
              <a:lnSpc>
                <a:spcPct val="100000"/>
              </a:lnSpc>
              <a:spcBef>
                <a:spcPts val="1400"/>
              </a:spcBef>
            </a:pPr>
            <a:r>
              <a:rPr lang="en-US" sz="2200" dirty="0">
                <a:solidFill>
                  <a:schemeClr val="accent3">
                    <a:lumMod val="25000"/>
                  </a:schemeClr>
                </a:solidFill>
                <a:latin typeface="Abadi" panose="020B0604020104020204" pitchFamily="34" charset="0"/>
              </a:rPr>
              <a:t>Created a machine learning pipeline to predict if the first stage will land given the data.</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i="1"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found the best ML method for predictions.</a:t>
            </a:r>
          </a:p>
          <a:p>
            <a:pPr>
              <a:lnSpc>
                <a:spcPct val="100000"/>
              </a:lnSpc>
              <a:spcBef>
                <a:spcPts val="1400"/>
              </a:spcBef>
            </a:pPr>
            <a:r>
              <a:rPr lang="en-US" sz="2200" dirty="0">
                <a:solidFill>
                  <a:schemeClr val="accent3">
                    <a:lumMod val="25000"/>
                  </a:schemeClr>
                </a:solidFill>
                <a:latin typeface="Abadi" panose="020B0604020104020204" pitchFamily="34" charset="0"/>
              </a:rPr>
              <a:t>Compared the predictions with the real labels.</a:t>
            </a:r>
          </a:p>
          <a:p>
            <a:pPr>
              <a:lnSpc>
                <a:spcPct val="100000"/>
              </a:lnSpc>
              <a:spcBef>
                <a:spcPts val="1400"/>
              </a:spcBef>
            </a:pPr>
            <a:r>
              <a:rPr lang="en-US" sz="2200" dirty="0">
                <a:solidFill>
                  <a:schemeClr val="accent3">
                    <a:lumMod val="25000"/>
                  </a:schemeClr>
                </a:solidFill>
                <a:latin typeface="Abadi" panose="020B0604020104020204" pitchFamily="34" charset="0"/>
              </a:rPr>
              <a:t>The ML model scored an accuracy of 83.33%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https://github.com/ezramutyaba/Coursera-Data-Science-Training/blob/main/Capstone/SpaceX_Machine_Learning_Prediction_Part_5.jupyterlite.ipynb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2546501721"/>
              </p:ext>
            </p:extLst>
          </p:nvPr>
        </p:nvGraphicFramePr>
        <p:xfrm>
          <a:off x="6151716" y="1385309"/>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34875" cy="3894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211" y="1389368"/>
            <a:ext cx="6443589" cy="5284235"/>
          </a:xfrm>
          <a:prstGeom prst="rect">
            <a:avLst/>
          </a:prstGeom>
        </p:spPr>
      </p:pic>
      <p:sp>
        <p:nvSpPr>
          <p:cNvPr id="8" name="TextBox 7"/>
          <p:cNvSpPr txBox="1"/>
          <p:nvPr/>
        </p:nvSpPr>
        <p:spPr>
          <a:xfrm>
            <a:off x="469900" y="1389368"/>
            <a:ext cx="3894211" cy="3693319"/>
          </a:xfrm>
          <a:prstGeom prst="rect">
            <a:avLst/>
          </a:prstGeom>
          <a:noFill/>
        </p:spPr>
        <p:txBody>
          <a:bodyPr wrap="square" rtlCol="0">
            <a:spAutoFit/>
          </a:bodyPr>
          <a:lstStyle/>
          <a:p>
            <a:pPr marL="285750" indent="-285750">
              <a:buFont typeface="Arial" pitchFamily="34" charset="0"/>
              <a:buChar char="•"/>
            </a:pPr>
            <a:r>
              <a:rPr lang="en-US" dirty="0"/>
              <a:t>It appears that there were more successful landings as the flight numbers increased. It also seems that launch site </a:t>
            </a:r>
            <a:r>
              <a:rPr lang="en-US" b="1" dirty="0"/>
              <a:t>CCAFS SLC 40</a:t>
            </a:r>
            <a:r>
              <a:rPr lang="en-US" dirty="0"/>
              <a:t> had the greatest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pPr marL="285750" indent="-285750">
              <a:buFont typeface="Arial" pitchFamily="34" charset="0"/>
              <a:buChar char="•"/>
            </a:pPr>
            <a:r>
              <a:rPr lang="en-US" dirty="0"/>
              <a:t>Looking at the second chart, we can see that there is no Launch Site with a success rate below 60%.</a:t>
            </a:r>
          </a:p>
          <a:p>
            <a:endParaRPr lang="en-GB" dirty="0"/>
          </a:p>
        </p:txBody>
      </p:sp>
      <p:cxnSp>
        <p:nvCxnSpPr>
          <p:cNvPr id="10" name="Straight Arrow Connector 9"/>
          <p:cNvCxnSpPr/>
          <p:nvPr/>
        </p:nvCxnSpPr>
        <p:spPr>
          <a:xfrm flipH="1">
            <a:off x="6997700" y="4495800"/>
            <a:ext cx="647700" cy="772319"/>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560594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76" b="17726"/>
          <a:stretch/>
        </p:blipFill>
        <p:spPr>
          <a:xfrm>
            <a:off x="989887" y="1548000"/>
            <a:ext cx="10058400" cy="3672000"/>
          </a:xfrm>
          <a:prstGeom prst="rect">
            <a:avLst/>
          </a:prstGeom>
        </p:spPr>
      </p:pic>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observe the scatter point chart, you will find for the VAFB-SLC launch site there are no rockets launched for heavy payload mass(greater than 10000).</a:t>
            </a:r>
            <a:endParaRPr lang="en-GB" sz="2000" dirty="0"/>
          </a:p>
        </p:txBody>
      </p:sp>
    </p:spTree>
    <p:extLst>
      <p:ext uri="{BB962C8B-B14F-4D97-AF65-F5344CB8AC3E}">
        <p14:creationId xmlns:p14="http://schemas.microsoft.com/office/powerpoint/2010/main" val="386978923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73361"/>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663700"/>
            <a:ext cx="9366403" cy="45466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Executive Summary</a:t>
            </a:r>
          </a:p>
          <a:p>
            <a:pPr marL="0" indent="0">
              <a:lnSpc>
                <a:spcPct val="100000"/>
              </a:lnSpc>
              <a:spcBef>
                <a:spcPts val="1400"/>
              </a:spcBef>
              <a:buNone/>
            </a:pPr>
            <a:r>
              <a:rPr lang="en-US" sz="2200" dirty="0">
                <a:solidFill>
                  <a:schemeClr val="accent3">
                    <a:lumMod val="25000"/>
                  </a:schemeClr>
                </a:solidFill>
                <a:latin typeface="Abadi"/>
              </a:rPr>
              <a:t>Introduction</a:t>
            </a:r>
          </a:p>
          <a:p>
            <a:pPr marL="0" indent="0">
              <a:lnSpc>
                <a:spcPct val="100000"/>
              </a:lnSpc>
              <a:spcBef>
                <a:spcPts val="1400"/>
              </a:spcBef>
              <a:buNone/>
            </a:pPr>
            <a:r>
              <a:rPr lang="en-US" sz="2200" dirty="0">
                <a:solidFill>
                  <a:schemeClr val="accent3">
                    <a:lumMod val="25000"/>
                  </a:schemeClr>
                </a:solidFill>
                <a:latin typeface="Abadi"/>
              </a:rPr>
              <a:t>Methodology</a:t>
            </a:r>
          </a:p>
          <a:p>
            <a:pPr marL="0" indent="0">
              <a:lnSpc>
                <a:spcPct val="100000"/>
              </a:lnSpc>
              <a:spcBef>
                <a:spcPts val="1400"/>
              </a:spcBef>
              <a:buNone/>
            </a:pPr>
            <a:r>
              <a:rPr lang="en-US" sz="2200" dirty="0">
                <a:solidFill>
                  <a:schemeClr val="accent3">
                    <a:lumMod val="25000"/>
                  </a:schemeClr>
                </a:solidFill>
                <a:latin typeface="Abadi"/>
              </a:rPr>
              <a:t>Insights Drawn From E.D.A</a:t>
            </a:r>
          </a:p>
          <a:p>
            <a:pPr marL="0" indent="0">
              <a:lnSpc>
                <a:spcPct val="100000"/>
              </a:lnSpc>
              <a:spcBef>
                <a:spcPts val="1400"/>
              </a:spcBef>
              <a:buNone/>
            </a:pPr>
            <a:r>
              <a:rPr lang="en-US" sz="2200" dirty="0">
                <a:solidFill>
                  <a:schemeClr val="accent3">
                    <a:lumMod val="25000"/>
                  </a:schemeClr>
                </a:solidFill>
                <a:latin typeface="Abadi"/>
              </a:rPr>
              <a:t>Launch Sites Proximities</a:t>
            </a:r>
          </a:p>
          <a:p>
            <a:pPr marL="0" indent="0">
              <a:lnSpc>
                <a:spcPct val="100000"/>
              </a:lnSpc>
              <a:spcBef>
                <a:spcPts val="1400"/>
              </a:spcBef>
              <a:buNone/>
            </a:pPr>
            <a:r>
              <a:rPr lang="en-US" sz="2200" dirty="0">
                <a:solidFill>
                  <a:schemeClr val="accent3">
                    <a:lumMod val="25000"/>
                  </a:schemeClr>
                </a:solidFill>
                <a:latin typeface="Abadi"/>
              </a:rPr>
              <a:t>Dashboard</a:t>
            </a:r>
          </a:p>
          <a:p>
            <a:pPr marL="0" indent="0">
              <a:lnSpc>
                <a:spcPct val="100000"/>
              </a:lnSpc>
              <a:spcBef>
                <a:spcPts val="1400"/>
              </a:spcBef>
              <a:buNone/>
            </a:pPr>
            <a:r>
              <a:rPr lang="en-US" sz="2200" dirty="0">
                <a:solidFill>
                  <a:schemeClr val="accent3">
                    <a:lumMod val="25000"/>
                  </a:schemeClr>
                </a:solidFill>
                <a:latin typeface="Abadi"/>
              </a:rPr>
              <a:t>Predictive Analytics</a:t>
            </a:r>
          </a:p>
          <a:p>
            <a:pPr marL="0" indent="0">
              <a:lnSpc>
                <a:spcPct val="100000"/>
              </a:lnSpc>
              <a:spcBef>
                <a:spcPts val="1400"/>
              </a:spcBef>
              <a:buNone/>
            </a:pPr>
            <a:r>
              <a:rPr lang="en-US" sz="2200" dirty="0">
                <a:solidFill>
                  <a:schemeClr val="accent3">
                    <a:lumMod val="25000"/>
                  </a:schemeClr>
                </a:solidFill>
                <a:latin typeface="Abadi"/>
              </a:rPr>
              <a:t>Results</a:t>
            </a:r>
          </a:p>
          <a:p>
            <a:pPr marL="0" indent="0">
              <a:lnSpc>
                <a:spcPct val="100000"/>
              </a:lnSpc>
              <a:spcBef>
                <a:spcPts val="1400"/>
              </a:spcBef>
              <a:buNone/>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16" t="-4287" r="15559" b="4287"/>
          <a:stretch/>
        </p:blipFill>
        <p:spPr>
          <a:xfrm>
            <a:off x="3738700" y="1224000"/>
            <a:ext cx="7272000" cy="4908627"/>
          </a:xfrm>
          <a:prstGeom prst="rect">
            <a:avLst/>
          </a:prstGeom>
        </p:spPr>
      </p:pic>
      <p:sp>
        <p:nvSpPr>
          <p:cNvPr id="3" name="TextBox 2"/>
          <p:cNvSpPr txBox="1"/>
          <p:nvPr/>
        </p:nvSpPr>
        <p:spPr>
          <a:xfrm>
            <a:off x="770011" y="1458383"/>
            <a:ext cx="2824089" cy="1569660"/>
          </a:xfrm>
          <a:prstGeom prst="rect">
            <a:avLst/>
          </a:prstGeom>
          <a:noFill/>
        </p:spPr>
        <p:txBody>
          <a:bodyPr wrap="square" rtlCol="0">
            <a:spAutoFit/>
          </a:bodyPr>
          <a:lstStyle/>
          <a:p>
            <a:r>
              <a:rPr lang="en-US" sz="2400" dirty="0"/>
              <a:t>The orbit types </a:t>
            </a:r>
            <a:r>
              <a:rPr lang="en-US" sz="2400" b="1" dirty="0"/>
              <a:t>SSO</a:t>
            </a:r>
            <a:r>
              <a:rPr lang="en-US" sz="2400" dirty="0"/>
              <a:t>, </a:t>
            </a:r>
            <a:r>
              <a:rPr lang="en-US" sz="2400" b="1" dirty="0"/>
              <a:t>HEO</a:t>
            </a:r>
            <a:r>
              <a:rPr lang="en-US" sz="2400" dirty="0"/>
              <a:t>, </a:t>
            </a:r>
            <a:r>
              <a:rPr lang="en-US" sz="2400" b="1" dirty="0"/>
              <a:t>GEO</a:t>
            </a:r>
            <a:r>
              <a:rPr lang="en-US" sz="2400" dirty="0"/>
              <a:t> and </a:t>
            </a:r>
            <a:r>
              <a:rPr lang="en-US" sz="2400" b="1" dirty="0"/>
              <a:t>ES-L1</a:t>
            </a:r>
            <a:r>
              <a:rPr lang="en-US" sz="2400" dirty="0"/>
              <a:t> had the highest success rate.</a:t>
            </a:r>
            <a:endParaRPr lang="en-GB" sz="2400" dirty="0"/>
          </a:p>
        </p:txBody>
      </p:sp>
    </p:spTree>
    <p:extLst>
      <p:ext uri="{BB962C8B-B14F-4D97-AF65-F5344CB8AC3E}">
        <p14:creationId xmlns:p14="http://schemas.microsoft.com/office/powerpoint/2010/main" val="8009018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70" b="12670"/>
          <a:stretch/>
        </p:blipFill>
        <p:spPr>
          <a:xfrm>
            <a:off x="897010" y="864000"/>
            <a:ext cx="10291689" cy="4592465"/>
          </a:xfrm>
          <a:prstGeom prst="rect">
            <a:avLst/>
          </a:prstGeom>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can see 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110672758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3914"/>
          <a:stretch/>
        </p:blipFill>
        <p:spPr>
          <a:xfrm>
            <a:off x="872493" y="1418880"/>
            <a:ext cx="9050013" cy="4248000"/>
          </a:xfrm>
          <a:prstGeom prst="rect">
            <a:avLst/>
          </a:prstGeom>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 LEO and ISS.</a:t>
            </a:r>
          </a:p>
          <a:p>
            <a:pPr marL="285750" indent="-285750">
              <a:buFont typeface="Arial" pitchFamily="34" charset="0"/>
              <a:buChar char="•"/>
            </a:pPr>
            <a:r>
              <a:rPr lang="en-US" dirty="0"/>
              <a:t>However for GTO we cannot distinguish this well as both positive landing rate and negative landing(unsuccessful mission) are both there.</a:t>
            </a:r>
          </a:p>
        </p:txBody>
      </p:sp>
    </p:spTree>
    <p:extLst>
      <p:ext uri="{BB962C8B-B14F-4D97-AF65-F5344CB8AC3E}">
        <p14:creationId xmlns:p14="http://schemas.microsoft.com/office/powerpoint/2010/main" val="314534059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913"/>
          <a:stretch/>
        </p:blipFill>
        <p:spPr>
          <a:xfrm>
            <a:off x="998611" y="1602708"/>
            <a:ext cx="10058400" cy="3780000"/>
          </a:xfrm>
          <a:prstGeom prst="rect">
            <a:avLst/>
          </a:prstGeom>
        </p:spPr>
      </p:pic>
      <p:sp>
        <p:nvSpPr>
          <p:cNvPr id="3" name="TextBox 2"/>
          <p:cNvSpPr txBox="1"/>
          <p:nvPr/>
        </p:nvSpPr>
        <p:spPr>
          <a:xfrm>
            <a:off x="998611" y="5537200"/>
            <a:ext cx="10058400" cy="400110"/>
          </a:xfrm>
          <a:prstGeom prst="rect">
            <a:avLst/>
          </a:prstGeom>
          <a:noFill/>
        </p:spPr>
        <p:txBody>
          <a:bodyPr wrap="square" rtlCol="0">
            <a:spAutoFit/>
          </a:bodyPr>
          <a:lstStyle/>
          <a:p>
            <a:r>
              <a:rPr lang="en-US" sz="2000" dirty="0"/>
              <a:t>It is apparent that the success rate has significantly increased from 2013 to 2020</a:t>
            </a:r>
            <a:r>
              <a:rPr lang="en-US" dirty="0"/>
              <a:t>.</a:t>
            </a:r>
            <a:endParaRPr lang="en-GB" dirty="0"/>
          </a:p>
        </p:txBody>
      </p:sp>
    </p:spTree>
    <p:extLst>
      <p:ext uri="{BB962C8B-B14F-4D97-AF65-F5344CB8AC3E}">
        <p14:creationId xmlns:p14="http://schemas.microsoft.com/office/powerpoint/2010/main" val="70659448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793547"/>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graphicFrame>
        <p:nvGraphicFramePr>
          <p:cNvPr id="6" name="Table 5"/>
          <p:cNvGraphicFramePr>
            <a:graphicFrameLocks noGrp="1"/>
          </p:cNvGraphicFramePr>
          <p:nvPr>
            <p:extLst>
              <p:ext uri="{D42A27DB-BD31-4B8C-83A1-F6EECF244321}">
                <p14:modId xmlns:p14="http://schemas.microsoft.com/office/powerpoint/2010/main" val="1443682646"/>
              </p:ext>
            </p:extLst>
          </p:nvPr>
        </p:nvGraphicFramePr>
        <p:xfrm>
          <a:off x="770011" y="1604434"/>
          <a:ext cx="9858988" cy="3040784"/>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1666598">
                  <a:extLst>
                    <a:ext uri="{9D8B030D-6E8A-4147-A177-3AD203B41FA5}">
                      <a16:colId xmlns:a16="http://schemas.microsoft.com/office/drawing/2014/main" val="20001"/>
                    </a:ext>
                  </a:extLst>
                </a:gridCol>
                <a:gridCol w="1049274">
                  <a:extLst>
                    <a:ext uri="{9D8B030D-6E8A-4147-A177-3AD203B41FA5}">
                      <a16:colId xmlns:a16="http://schemas.microsoft.com/office/drawing/2014/main" val="20002"/>
                    </a:ext>
                  </a:extLst>
                </a:gridCol>
                <a:gridCol w="1893697">
                  <a:extLst>
                    <a:ext uri="{9D8B030D-6E8A-4147-A177-3AD203B41FA5}">
                      <a16:colId xmlns:a16="http://schemas.microsoft.com/office/drawing/2014/main" val="20003"/>
                    </a:ext>
                  </a:extLst>
                </a:gridCol>
                <a:gridCol w="1955165">
                  <a:extLst>
                    <a:ext uri="{9D8B030D-6E8A-4147-A177-3AD203B41FA5}">
                      <a16:colId xmlns:a16="http://schemas.microsoft.com/office/drawing/2014/main" val="20004"/>
                    </a:ext>
                  </a:extLst>
                </a:gridCol>
                <a:gridCol w="1992186">
                  <a:extLst>
                    <a:ext uri="{9D8B030D-6E8A-4147-A177-3AD203B41FA5}">
                      <a16:colId xmlns:a16="http://schemas.microsoft.com/office/drawing/2014/main" val="20005"/>
                    </a:ext>
                  </a:extLst>
                </a:gridCol>
              </a:tblGrid>
              <a:tr h="466073">
                <a:tc>
                  <a:txBody>
                    <a:bodyPr/>
                    <a:lstStyle/>
                    <a:p>
                      <a:pPr algn="r" fontAlgn="ctr"/>
                      <a:r>
                        <a:rPr lang="en-GB" b="1" dirty="0">
                          <a:effectLst/>
                        </a:rPr>
                        <a:t>Date</a:t>
                      </a:r>
                    </a:p>
                  </a:txBody>
                  <a:tcPr anchor="ctr"/>
                </a:tc>
                <a:tc>
                  <a:txBody>
                    <a:bodyPr/>
                    <a:lstStyle/>
                    <a:p>
                      <a:pPr algn="r" fontAlgn="ctr"/>
                      <a:r>
                        <a:rPr lang="en-GB" b="1" dirty="0" err="1">
                          <a:effectLst/>
                        </a:rPr>
                        <a:t>Launch_Site</a:t>
                      </a:r>
                      <a:endParaRPr lang="en-GB" b="1" dirty="0">
                        <a:effectLst/>
                      </a:endParaRPr>
                    </a:p>
                  </a:txBody>
                  <a:tcPr anchor="ctr"/>
                </a:tc>
                <a:tc>
                  <a:txBody>
                    <a:bodyPr/>
                    <a:lstStyle/>
                    <a:p>
                      <a:pPr algn="r" fontAlgn="ctr"/>
                      <a:r>
                        <a:rPr lang="en-GB" b="1" dirty="0">
                          <a:effectLst/>
                        </a:rPr>
                        <a:t>Orbit</a:t>
                      </a:r>
                    </a:p>
                  </a:txBody>
                  <a:tcPr anchor="ctr"/>
                </a:tc>
                <a:tc>
                  <a:txBody>
                    <a:bodyPr/>
                    <a:lstStyle/>
                    <a:p>
                      <a:pPr algn="r" fontAlgn="ctr"/>
                      <a:r>
                        <a:rPr lang="en-GB" b="1" dirty="0">
                          <a:effectLst/>
                        </a:rPr>
                        <a:t>Customer</a:t>
                      </a:r>
                    </a:p>
                  </a:txBody>
                  <a:tcPr anchor="ctr"/>
                </a:tc>
                <a:tc>
                  <a:txBody>
                    <a:bodyPr/>
                    <a:lstStyle/>
                    <a:p>
                      <a:pPr algn="r" fontAlgn="ctr"/>
                      <a:r>
                        <a:rPr lang="en-GB" b="1" dirty="0" err="1">
                          <a:effectLst/>
                        </a:rPr>
                        <a:t>Mission_Outcome</a:t>
                      </a:r>
                      <a:endParaRPr lang="en-GB" b="1" dirty="0">
                        <a:effectLst/>
                      </a:endParaRPr>
                    </a:p>
                  </a:txBody>
                  <a:tcPr anchor="ctr"/>
                </a:tc>
                <a:tc>
                  <a:txBody>
                    <a:bodyPr/>
                    <a:lstStyle/>
                    <a:p>
                      <a:pPr algn="r" fontAlgn="ctr"/>
                      <a:r>
                        <a:rPr lang="en-GB" b="1" dirty="0" err="1">
                          <a:effectLst/>
                        </a:rPr>
                        <a:t>Landing_Outcome</a:t>
                      </a:r>
                      <a:endParaRPr lang="en-GB" b="1" dirty="0">
                        <a:effectLst/>
                      </a:endParaRPr>
                    </a:p>
                  </a:txBody>
                  <a:tcPr anchor="ctr"/>
                </a:tc>
                <a:extLst>
                  <a:ext uri="{0D108BD9-81ED-4DB2-BD59-A6C34878D82A}">
                    <a16:rowId xmlns:a16="http://schemas.microsoft.com/office/drawing/2014/main" val="10000"/>
                  </a:ext>
                </a:extLst>
              </a:tr>
              <a:tr h="669999">
                <a:tc>
                  <a:txBody>
                    <a:bodyPr/>
                    <a:lstStyle/>
                    <a:p>
                      <a:pPr algn="r" fontAlgn="ctr"/>
                      <a:r>
                        <a:rPr lang="en-GB" dirty="0">
                          <a:effectLst/>
                        </a:rPr>
                        <a:t>04-06-2010</a:t>
                      </a:r>
                    </a:p>
                  </a:txBody>
                  <a:tcPr anchor="ctr"/>
                </a:tc>
                <a:tc>
                  <a:txBody>
                    <a:bodyPr/>
                    <a:lstStyle/>
                    <a:p>
                      <a:pPr algn="r" fontAlgn="ctr"/>
                      <a:r>
                        <a:rPr lang="en-GB">
                          <a:effectLst/>
                        </a:rPr>
                        <a:t>CCAFS LC-40</a:t>
                      </a:r>
                    </a:p>
                  </a:txBody>
                  <a:tcPr anchor="ctr"/>
                </a:tc>
                <a:tc>
                  <a:txBody>
                    <a:bodyPr/>
                    <a:lstStyle/>
                    <a:p>
                      <a:pPr algn="r" fontAlgn="ctr"/>
                      <a:r>
                        <a:rPr lang="en-GB">
                          <a:effectLst/>
                        </a:rPr>
                        <a:t>LEO</a:t>
                      </a:r>
                    </a:p>
                  </a:txBody>
                  <a:tcPr anchor="ctr"/>
                </a:tc>
                <a:tc>
                  <a:txBody>
                    <a:bodyPr/>
                    <a:lstStyle/>
                    <a:p>
                      <a:pPr algn="r" fontAlgn="ctr"/>
                      <a:r>
                        <a:rPr lang="en-GB">
                          <a:effectLst/>
                        </a:rPr>
                        <a:t>SpaceX</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1"/>
                  </a:ext>
                </a:extLst>
              </a:tr>
              <a:tr h="485294">
                <a:tc>
                  <a:txBody>
                    <a:bodyPr/>
                    <a:lstStyle/>
                    <a:p>
                      <a:pPr algn="r" fontAlgn="ctr"/>
                      <a:r>
                        <a:rPr lang="en-GB">
                          <a:effectLst/>
                        </a:rPr>
                        <a:t>08-12-2010</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 NRO</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2"/>
                  </a:ext>
                </a:extLst>
              </a:tr>
              <a:tr h="487272">
                <a:tc>
                  <a:txBody>
                    <a:bodyPr/>
                    <a:lstStyle/>
                    <a:p>
                      <a:pPr algn="r" fontAlgn="ctr"/>
                      <a:r>
                        <a:rPr lang="en-GB">
                          <a:effectLst/>
                        </a:rPr>
                        <a:t>22-05-2012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3"/>
                  </a:ext>
                </a:extLst>
              </a:tr>
              <a:tr h="466073">
                <a:tc>
                  <a:txBody>
                    <a:bodyPr/>
                    <a:lstStyle/>
                    <a:p>
                      <a:pPr algn="r" fontAlgn="ctr"/>
                      <a:r>
                        <a:rPr lang="en-GB">
                          <a:effectLst/>
                        </a:rPr>
                        <a:t>08-10-2012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4"/>
                  </a:ext>
                </a:extLst>
              </a:tr>
              <a:tr h="466073">
                <a:tc>
                  <a:txBody>
                    <a:bodyPr/>
                    <a:lstStyle/>
                    <a:p>
                      <a:pPr algn="r" fontAlgn="ctr"/>
                      <a:r>
                        <a:rPr lang="en-GB">
                          <a:effectLst/>
                        </a:rPr>
                        <a:t>01-03-2013</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dirty="0">
                          <a:effectLst/>
                        </a:rPr>
                        <a:t>No attempt</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473865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7209" y="831647"/>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257"/>
            <a:ext cx="4944989" cy="4255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compared to the rest.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1146776103"/>
              </p:ext>
            </p:extLst>
          </p:nvPr>
        </p:nvGraphicFramePr>
        <p:xfrm>
          <a:off x="5919606" y="1460500"/>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001474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3111248"/>
              </p:ext>
            </p:extLst>
          </p:nvPr>
        </p:nvGraphicFramePr>
        <p:xfrm>
          <a:off x="1066800" y="177376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fontAlgn="ctr"/>
                      <a:r>
                        <a:rPr lang="en-GB" b="1" dirty="0" err="1">
                          <a:effectLst/>
                        </a:rPr>
                        <a:t>Average_Payload_Mass</a:t>
                      </a:r>
                      <a:r>
                        <a:rPr lang="en-GB" b="1" dirty="0">
                          <a:effectLst/>
                        </a:rPr>
                        <a:t> (kg)</a:t>
                      </a:r>
                    </a:p>
                  </a:txBody>
                  <a:tcPr anchor="ctr"/>
                </a:tc>
                <a:tc>
                  <a:txBody>
                    <a:bodyPr/>
                    <a:lstStyle/>
                    <a:p>
                      <a:pPr algn="ctr" fontAlgn="ctr"/>
                      <a:r>
                        <a:rPr lang="en-GB" b="1">
                          <a:effectLst/>
                        </a:rPr>
                        <a:t>Booster_Version</a:t>
                      </a:r>
                    </a:p>
                  </a:txBody>
                  <a:tcPr anchor="ctr"/>
                </a:tc>
                <a:extLst>
                  <a:ext uri="{0D108BD9-81ED-4DB2-BD59-A6C34878D82A}">
                    <a16:rowId xmlns:a16="http://schemas.microsoft.com/office/drawing/2014/main" val="10000"/>
                  </a:ext>
                </a:extLst>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556052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pad landing took place in December 2015. This was a historic reusable-rocket milestone for both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the world. </a:t>
            </a:r>
          </a:p>
          <a:p>
            <a:pPr>
              <a:lnSpc>
                <a:spcPct val="100000"/>
              </a:lnSpc>
              <a:spcBef>
                <a:spcPts val="1400"/>
              </a:spcBef>
            </a:pPr>
            <a:r>
              <a:rPr lang="en-US" sz="2200" dirty="0">
                <a:solidFill>
                  <a:schemeClr val="accent3">
                    <a:lumMod val="25000"/>
                  </a:schemeClr>
                </a:solidFill>
                <a:latin typeface="Abadi" panose="020B0604020104020204" pitchFamily="34" charset="0"/>
              </a:rPr>
              <a:t>Prior to this, no one had ever brought an orbital class booster back intact.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1162886354"/>
              </p:ext>
            </p:extLst>
          </p:nvPr>
        </p:nvGraphicFramePr>
        <p:xfrm>
          <a:off x="927100" y="1854200"/>
          <a:ext cx="8686800" cy="10033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98190">
                <a:tc>
                  <a:txBody>
                    <a:bodyPr/>
                    <a:lstStyle/>
                    <a:p>
                      <a:pPr algn="r" fontAlgn="ctr"/>
                      <a:r>
                        <a:rPr lang="en-GB" b="1">
                          <a:effectLst/>
                        </a:rPr>
                        <a:t>Date</a:t>
                      </a:r>
                    </a:p>
                  </a:txBody>
                  <a:tcPr anchor="ctr"/>
                </a:tc>
                <a:tc>
                  <a:txBody>
                    <a:bodyPr/>
                    <a:lstStyle/>
                    <a:p>
                      <a:pPr algn="r" fontAlgn="ctr"/>
                      <a:r>
                        <a:rPr lang="en-GB" b="1">
                          <a:effectLst/>
                        </a:rPr>
                        <a:t>Landing_Outcome</a:t>
                      </a:r>
                    </a:p>
                  </a:txBody>
                  <a:tcPr anchor="ctr"/>
                </a:tc>
                <a:extLst>
                  <a:ext uri="{0D108BD9-81ED-4DB2-BD59-A6C34878D82A}">
                    <a16:rowId xmlns:a16="http://schemas.microsoft.com/office/drawing/2014/main" val="10000"/>
                  </a:ext>
                </a:extLst>
              </a:tr>
              <a:tr h="505110">
                <a:tc>
                  <a:txBody>
                    <a:bodyPr/>
                    <a:lstStyle/>
                    <a:p>
                      <a:pPr algn="r" fontAlgn="ctr"/>
                      <a:r>
                        <a:rPr lang="en-GB">
                          <a:effectLst/>
                        </a:rPr>
                        <a:t>22-12-2015</a:t>
                      </a:r>
                    </a:p>
                  </a:txBody>
                  <a:tcPr anchor="ctr"/>
                </a:tc>
                <a:tc>
                  <a:txBody>
                    <a:bodyPr/>
                    <a:lstStyle/>
                    <a:p>
                      <a:pPr algn="r" fontAlgn="ctr"/>
                      <a:r>
                        <a:rPr lang="en-GB" dirty="0">
                          <a:effectLst/>
                        </a:rPr>
                        <a:t>Success (ground pad)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467992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83099"/>
            <a:ext cx="9745589" cy="1693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there only 4 Boosters with a payload mass between 4000 and 6000. </a:t>
            </a:r>
          </a:p>
          <a:p>
            <a:pPr>
              <a:lnSpc>
                <a:spcPct val="100000"/>
              </a:lnSpc>
              <a:spcBef>
                <a:spcPts val="1400"/>
              </a:spcBef>
            </a:pPr>
            <a:r>
              <a:rPr lang="en-US" sz="2200" dirty="0">
                <a:solidFill>
                  <a:schemeClr val="accent3">
                    <a:lumMod val="25000"/>
                  </a:schemeClr>
                </a:solidFill>
                <a:latin typeface="Abadi" panose="020B0604020104020204" pitchFamily="34" charset="0"/>
              </a:rPr>
              <a:t>It is interesting to see that they all had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004327443"/>
              </p:ext>
            </p:extLst>
          </p:nvPr>
        </p:nvGraphicFramePr>
        <p:xfrm>
          <a:off x="939800" y="1761066"/>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939953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86061"/>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8100"/>
            <a:ext cx="11040989" cy="52832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Calibri" panose="020F0502020204030204" pitchFamily="34" charset="0"/>
            </a:endParaRPr>
          </a:p>
          <a:p>
            <a:r>
              <a:rPr lang="en-US" dirty="0">
                <a:solidFill>
                  <a:schemeClr val="accent3">
                    <a:lumMod val="25000"/>
                  </a:schemeClr>
                </a:solidFill>
                <a:latin typeface="Abadi" panose="020B0604020104020204" pitchFamily="34" charset="0"/>
              </a:rPr>
              <a:t>Summary of methodologies</a:t>
            </a:r>
          </a:p>
          <a:p>
            <a:pPr lvl="1"/>
            <a:r>
              <a:rPr lang="en-US" dirty="0">
                <a:solidFill>
                  <a:schemeClr val="accent3">
                    <a:lumMod val="25000"/>
                  </a:schemeClr>
                </a:solidFill>
                <a:latin typeface="Abadi" panose="020B0604020104020204" pitchFamily="34" charset="0"/>
              </a:rPr>
              <a:t>Data collection</a:t>
            </a:r>
          </a:p>
          <a:p>
            <a:pPr lvl="1"/>
            <a:r>
              <a:rPr lang="en-US" dirty="0">
                <a:solidFill>
                  <a:schemeClr val="accent3">
                    <a:lumMod val="25000"/>
                  </a:schemeClr>
                </a:solidFill>
                <a:latin typeface="Abadi" panose="020B0604020104020204" pitchFamily="34" charset="0"/>
              </a:rPr>
              <a:t>Data wrangling</a:t>
            </a:r>
          </a:p>
          <a:p>
            <a:pPr lvl="1"/>
            <a:r>
              <a:rPr lang="en-US" dirty="0">
                <a:solidFill>
                  <a:schemeClr val="accent3">
                    <a:lumMod val="25000"/>
                  </a:schemeClr>
                </a:solidFill>
                <a:latin typeface="Abadi" panose="020B0604020104020204" pitchFamily="34" charset="0"/>
              </a:rPr>
              <a:t>EDA with data visualization</a:t>
            </a:r>
          </a:p>
          <a:p>
            <a:pPr lvl="1"/>
            <a:r>
              <a:rPr lang="en-US" dirty="0">
                <a:solidFill>
                  <a:schemeClr val="accent3">
                    <a:lumMod val="25000"/>
                  </a:schemeClr>
                </a:solidFill>
                <a:latin typeface="Abadi" panose="020B0604020104020204" pitchFamily="34" charset="0"/>
              </a:rPr>
              <a:t>EDA with SQL</a:t>
            </a:r>
          </a:p>
          <a:p>
            <a:pPr lvl="1"/>
            <a:r>
              <a:rPr lang="en-US" dirty="0">
                <a:solidFill>
                  <a:schemeClr val="accent3">
                    <a:lumMod val="25000"/>
                  </a:schemeClr>
                </a:solidFill>
                <a:latin typeface="Abadi" panose="020B0604020104020204" pitchFamily="34" charset="0"/>
              </a:rPr>
              <a:t>Building an interactive map with Folium</a:t>
            </a:r>
          </a:p>
          <a:p>
            <a:pPr lvl="1"/>
            <a:r>
              <a:rPr lang="en-US" dirty="0">
                <a:solidFill>
                  <a:schemeClr val="accent3">
                    <a:lumMod val="25000"/>
                  </a:schemeClr>
                </a:solidFill>
                <a:latin typeface="Abadi" panose="020B0604020104020204" pitchFamily="34" charset="0"/>
              </a:rPr>
              <a:t>Building a Dashboard with </a:t>
            </a:r>
            <a:r>
              <a:rPr lang="en-US" dirty="0" err="1">
                <a:solidFill>
                  <a:schemeClr val="accent3">
                    <a:lumMod val="25000"/>
                  </a:schemeClr>
                </a:solidFill>
                <a:latin typeface="Abadi" panose="020B0604020104020204" pitchFamily="34" charset="0"/>
              </a:rPr>
              <a:t>Plotly</a:t>
            </a:r>
            <a:r>
              <a:rPr lang="en-US" dirty="0">
                <a:solidFill>
                  <a:schemeClr val="accent3">
                    <a:lumMod val="25000"/>
                  </a:schemeClr>
                </a:solidFill>
                <a:latin typeface="Abadi" panose="020B0604020104020204" pitchFamily="34" charset="0"/>
              </a:rPr>
              <a:t> Dash</a:t>
            </a:r>
          </a:p>
          <a:p>
            <a:pPr lvl="1"/>
            <a:r>
              <a:rPr lang="en-US" dirty="0">
                <a:solidFill>
                  <a:schemeClr val="accent3">
                    <a:lumMod val="25000"/>
                  </a:schemeClr>
                </a:solidFill>
                <a:latin typeface="Abadi" panose="020B0604020104020204" pitchFamily="34" charset="0"/>
              </a:rPr>
              <a:t>Predictive analysis (Classification)</a:t>
            </a:r>
          </a:p>
          <a:p>
            <a:r>
              <a:rPr lang="en-US" dirty="0">
                <a:solidFill>
                  <a:schemeClr val="accent3">
                    <a:lumMod val="25000"/>
                  </a:schemeClr>
                </a:solidFill>
                <a:latin typeface="Abadi" panose="020B0604020104020204" pitchFamily="34" charset="0"/>
              </a:rPr>
              <a:t>Summary of all results</a:t>
            </a:r>
          </a:p>
          <a:p>
            <a:pPr lvl="1"/>
            <a:r>
              <a:rPr lang="en-US" dirty="0">
                <a:solidFill>
                  <a:schemeClr val="accent3">
                    <a:lumMod val="25000"/>
                  </a:schemeClr>
                </a:solidFill>
                <a:latin typeface="Abadi" panose="020B0604020104020204" pitchFamily="34" charset="0"/>
              </a:rPr>
              <a:t>Exploratory data analysis results</a:t>
            </a:r>
          </a:p>
          <a:p>
            <a:pPr lvl="1"/>
            <a:r>
              <a:rPr lang="en-US" dirty="0">
                <a:solidFill>
                  <a:schemeClr val="accent3">
                    <a:lumMod val="25000"/>
                  </a:schemeClr>
                </a:solidFill>
                <a:latin typeface="Abadi" panose="020B0604020104020204" pitchFamily="34" charset="0"/>
              </a:rPr>
              <a:t>Interactive analytics demo in screenshots</a:t>
            </a:r>
          </a:p>
          <a:p>
            <a:pPr lvl="1"/>
            <a:r>
              <a:rPr lang="en-US"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5822" y="818947"/>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missions generally tend to be successful with the exception of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44950220"/>
              </p:ext>
            </p:extLst>
          </p:nvPr>
        </p:nvGraphicFramePr>
        <p:xfrm>
          <a:off x="770011" y="1464732"/>
          <a:ext cx="6735690" cy="2002367"/>
        </p:xfrm>
        <a:graphic>
          <a:graphicData uri="http://schemas.openxmlformats.org/drawingml/2006/table">
            <a:tbl>
              <a:tblPr firstRow="1" bandRow="1">
                <a:tableStyleId>{5C22544A-7EE6-4342-B048-85BDC9FD1C3A}</a:tableStyleId>
              </a:tblPr>
              <a:tblGrid>
                <a:gridCol w="4371507">
                  <a:extLst>
                    <a:ext uri="{9D8B030D-6E8A-4147-A177-3AD203B41FA5}">
                      <a16:colId xmlns:a16="http://schemas.microsoft.com/office/drawing/2014/main" val="20000"/>
                    </a:ext>
                  </a:extLst>
                </a:gridCol>
                <a:gridCol w="2364183">
                  <a:extLst>
                    <a:ext uri="{9D8B030D-6E8A-4147-A177-3AD203B41FA5}">
                      <a16:colId xmlns:a16="http://schemas.microsoft.com/office/drawing/2014/main" val="20001"/>
                    </a:ext>
                  </a:extLst>
                </a:gridCol>
              </a:tblGrid>
              <a:tr h="430984">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extLst>
                  <a:ext uri="{0D108BD9-81ED-4DB2-BD59-A6C34878D82A}">
                    <a16:rowId xmlns:a16="http://schemas.microsoft.com/office/drawing/2014/main" val="10000"/>
                  </a:ext>
                </a:extLst>
              </a:tr>
              <a:tr h="430984">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extLst>
                  <a:ext uri="{0D108BD9-81ED-4DB2-BD59-A6C34878D82A}">
                    <a16:rowId xmlns:a16="http://schemas.microsoft.com/office/drawing/2014/main" val="10001"/>
                  </a:ext>
                </a:extLst>
              </a:tr>
              <a:tr h="430984">
                <a:tc>
                  <a:txBody>
                    <a:bodyPr/>
                    <a:lstStyle/>
                    <a:p>
                      <a:pPr algn="ctr" fontAlgn="ctr"/>
                      <a:r>
                        <a:rPr lang="en-GB" dirty="0">
                          <a:effectLst/>
                        </a:rPr>
                        <a:t>Success</a:t>
                      </a:r>
                    </a:p>
                  </a:txBody>
                  <a:tcPr anchor="ctr"/>
                </a:tc>
                <a:tc>
                  <a:txBody>
                    <a:bodyPr/>
                    <a:lstStyle/>
                    <a:p>
                      <a:pPr algn="ctr" fontAlgn="ctr"/>
                      <a:r>
                        <a:rPr lang="en-GB">
                          <a:effectLst/>
                        </a:rPr>
                        <a:t>99</a:t>
                      </a:r>
                    </a:p>
                  </a:txBody>
                  <a:tcPr anchor="ctr"/>
                </a:tc>
                <a:extLst>
                  <a:ext uri="{0D108BD9-81ED-4DB2-BD59-A6C34878D82A}">
                    <a16:rowId xmlns:a16="http://schemas.microsoft.com/office/drawing/2014/main" val="10002"/>
                  </a:ext>
                </a:extLst>
              </a:tr>
              <a:tr h="709415">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6972646"/>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0172" y="83202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083"/>
            <a:ext cx="5427589" cy="47548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boosters have carried the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Since the version names are similar, they might be from the same manufactures.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the Maximum Payload Mass</a:t>
            </a:r>
          </a:p>
        </p:txBody>
      </p:sp>
      <p:graphicFrame>
        <p:nvGraphicFramePr>
          <p:cNvPr id="2" name="Table 1"/>
          <p:cNvGraphicFramePr>
            <a:graphicFrameLocks noGrp="1"/>
          </p:cNvGraphicFramePr>
          <p:nvPr>
            <p:extLst>
              <p:ext uri="{D42A27DB-BD31-4B8C-83A1-F6EECF244321}">
                <p14:modId xmlns:p14="http://schemas.microsoft.com/office/powerpoint/2010/main" val="2234263379"/>
              </p:ext>
            </p:extLst>
          </p:nvPr>
        </p:nvGraphicFramePr>
        <p:xfrm>
          <a:off x="6426199" y="1447165"/>
          <a:ext cx="4169157" cy="4754880"/>
        </p:xfrm>
        <a:graphic>
          <a:graphicData uri="http://schemas.openxmlformats.org/drawingml/2006/table">
            <a:tbl>
              <a:tblPr firstRow="1" bandRow="1">
                <a:tableStyleId>{5C22544A-7EE6-4342-B048-85BDC9FD1C3A}</a:tableStyleId>
              </a:tblPr>
              <a:tblGrid>
                <a:gridCol w="1788605">
                  <a:extLst>
                    <a:ext uri="{9D8B030D-6E8A-4147-A177-3AD203B41FA5}">
                      <a16:colId xmlns:a16="http://schemas.microsoft.com/office/drawing/2014/main" val="20000"/>
                    </a:ext>
                  </a:extLst>
                </a:gridCol>
                <a:gridCol w="2380552">
                  <a:extLst>
                    <a:ext uri="{9D8B030D-6E8A-4147-A177-3AD203B41FA5}">
                      <a16:colId xmlns:a16="http://schemas.microsoft.com/office/drawing/2014/main" val="20001"/>
                    </a:ext>
                  </a:extLst>
                </a:gridCol>
              </a:tblGrid>
              <a:tr h="343901">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extLst>
                  <a:ext uri="{0D108BD9-81ED-4DB2-BD59-A6C34878D82A}">
                    <a16:rowId xmlns:a16="http://schemas.microsoft.com/office/drawing/2014/main" val="10000"/>
                  </a:ext>
                </a:extLst>
              </a:tr>
              <a:tr h="343901">
                <a:tc>
                  <a:txBody>
                    <a:bodyPr/>
                    <a:lstStyle/>
                    <a:p>
                      <a:pPr algn="r" fontAlgn="ctr"/>
                      <a:r>
                        <a:rPr lang="en-GB">
                          <a:effectLst/>
                        </a:rPr>
                        <a:t>F9 B5 B1048.4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1"/>
                  </a:ext>
                </a:extLst>
              </a:tr>
              <a:tr h="343901">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02"/>
                  </a:ext>
                </a:extLst>
              </a:tr>
              <a:tr h="343901">
                <a:tc>
                  <a:txBody>
                    <a:bodyPr/>
                    <a:lstStyle/>
                    <a:p>
                      <a:pPr algn="r" fontAlgn="ctr"/>
                      <a:r>
                        <a:rPr lang="en-GB">
                          <a:effectLst/>
                        </a:rPr>
                        <a:t>F9 B5 B1051.3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3"/>
                  </a:ext>
                </a:extLst>
              </a:tr>
              <a:tr h="343901">
                <a:tc>
                  <a:txBody>
                    <a:bodyPr/>
                    <a:lstStyle/>
                    <a:p>
                      <a:pPr algn="r" fontAlgn="ctr"/>
                      <a:r>
                        <a:rPr lang="en-GB">
                          <a:effectLst/>
                        </a:rPr>
                        <a:t>F9 B5 B1056.4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4"/>
                  </a:ext>
                </a:extLst>
              </a:tr>
              <a:tr h="343901">
                <a:tc>
                  <a:txBody>
                    <a:bodyPr/>
                    <a:lstStyle/>
                    <a:p>
                      <a:pPr algn="r" fontAlgn="ctr"/>
                      <a:r>
                        <a:rPr lang="en-GB">
                          <a:effectLst/>
                        </a:rPr>
                        <a:t>F9 B5 B1048.5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5"/>
                  </a:ext>
                </a:extLst>
              </a:tr>
              <a:tr h="343901">
                <a:tc>
                  <a:txBody>
                    <a:bodyPr/>
                    <a:lstStyle/>
                    <a:p>
                      <a:pPr algn="r" fontAlgn="ctr"/>
                      <a:r>
                        <a:rPr lang="en-GB">
                          <a:effectLst/>
                        </a:rPr>
                        <a:t>F9 B5 B1051.4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6"/>
                  </a:ext>
                </a:extLst>
              </a:tr>
              <a:tr h="343901">
                <a:tc>
                  <a:txBody>
                    <a:bodyPr/>
                    <a:lstStyle/>
                    <a:p>
                      <a:pPr algn="r" fontAlgn="ctr"/>
                      <a:r>
                        <a:rPr lang="en-GB">
                          <a:effectLst/>
                        </a:rPr>
                        <a:t>F9 B5 B1049.5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7"/>
                  </a:ext>
                </a:extLst>
              </a:tr>
              <a:tr h="343901">
                <a:tc>
                  <a:txBody>
                    <a:bodyPr/>
                    <a:lstStyle/>
                    <a:p>
                      <a:pPr algn="r" fontAlgn="ctr"/>
                      <a:r>
                        <a:rPr lang="en-GB">
                          <a:effectLst/>
                        </a:rPr>
                        <a:t>F9 B5 B1060.2</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8"/>
                  </a:ext>
                </a:extLst>
              </a:tr>
              <a:tr h="343901">
                <a:tc>
                  <a:txBody>
                    <a:bodyPr/>
                    <a:lstStyle/>
                    <a:p>
                      <a:pPr algn="r" fontAlgn="ctr"/>
                      <a:r>
                        <a:rPr lang="en-GB">
                          <a:effectLst/>
                        </a:rPr>
                        <a:t>F9 B5 B1058.3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9"/>
                  </a:ext>
                </a:extLst>
              </a:tr>
              <a:tr h="343901">
                <a:tc>
                  <a:txBody>
                    <a:bodyPr/>
                    <a:lstStyle/>
                    <a:p>
                      <a:pPr algn="r" fontAlgn="ctr"/>
                      <a:r>
                        <a:rPr lang="en-GB">
                          <a:effectLst/>
                        </a:rPr>
                        <a:t>F9 B5 B1051.6</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0"/>
                  </a:ext>
                </a:extLst>
              </a:tr>
              <a:tr h="343901">
                <a:tc>
                  <a:txBody>
                    <a:bodyPr/>
                    <a:lstStyle/>
                    <a:p>
                      <a:pPr algn="r" fontAlgn="ctr"/>
                      <a:r>
                        <a:rPr lang="en-GB">
                          <a:effectLst/>
                        </a:rPr>
                        <a:t>F9 B5 B1060.3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1"/>
                  </a:ext>
                </a:extLst>
              </a:tr>
              <a:tr h="343901">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6664639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68701"/>
            <a:ext cx="9745589" cy="2608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appears that 2 boosters failed to land at the </a:t>
            </a:r>
            <a:r>
              <a:rPr lang="en-US" sz="2200" dirty="0" err="1">
                <a:solidFill>
                  <a:schemeClr val="accent3">
                    <a:lumMod val="25000"/>
                  </a:schemeClr>
                </a:solidFill>
                <a:latin typeface="Abadi"/>
              </a:rPr>
              <a:t>beginnnig</a:t>
            </a:r>
            <a:r>
              <a:rPr lang="en-US" sz="2200" dirty="0">
                <a:solidFill>
                  <a:schemeClr val="accent3">
                    <a:lumMod val="25000"/>
                  </a:schemeClr>
                </a:solidFill>
                <a:latin typeface="Abadi"/>
              </a:rPr>
              <a:t> of the year.. </a:t>
            </a:r>
          </a:p>
          <a:p>
            <a:pPr>
              <a:lnSpc>
                <a:spcPct val="100000"/>
              </a:lnSpc>
              <a:spcBef>
                <a:spcPts val="1400"/>
              </a:spcBef>
            </a:pPr>
            <a:r>
              <a:rPr lang="en-US" sz="2200" dirty="0">
                <a:solidFill>
                  <a:schemeClr val="accent3">
                    <a:lumMod val="25000"/>
                  </a:schemeClr>
                </a:solidFill>
                <a:latin typeface="Abadi"/>
              </a:rPr>
              <a:t>The first successful landing took place later that year in December as we saw earlier.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Failed Landing Outcomes</a:t>
            </a:r>
          </a:p>
        </p:txBody>
      </p:sp>
      <p:graphicFrame>
        <p:nvGraphicFramePr>
          <p:cNvPr id="2" name="Table 1"/>
          <p:cNvGraphicFramePr>
            <a:graphicFrameLocks noGrp="1"/>
          </p:cNvGraphicFramePr>
          <p:nvPr>
            <p:extLst>
              <p:ext uri="{D42A27DB-BD31-4B8C-83A1-F6EECF244321}">
                <p14:modId xmlns:p14="http://schemas.microsoft.com/office/powerpoint/2010/main" val="802772779"/>
              </p:ext>
            </p:extLst>
          </p:nvPr>
        </p:nvGraphicFramePr>
        <p:xfrm>
          <a:off x="914400" y="1722966"/>
          <a:ext cx="8940800" cy="111252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gridCol w="2235200">
                  <a:extLst>
                    <a:ext uri="{9D8B030D-6E8A-4147-A177-3AD203B41FA5}">
                      <a16:colId xmlns:a16="http://schemas.microsoft.com/office/drawing/2014/main" val="20003"/>
                    </a:ext>
                  </a:extLst>
                </a:gridCol>
              </a:tblGrid>
              <a:tr h="370840">
                <a:tc>
                  <a:txBody>
                    <a:bodyPr/>
                    <a:lstStyle/>
                    <a:p>
                      <a:pPr algn="ctr" fontAlgn="ctr"/>
                      <a:r>
                        <a:rPr lang="en-GB" b="1">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a:effectLst/>
                        </a:rPr>
                        <a:t>Booster_Version</a:t>
                      </a:r>
                    </a:p>
                  </a:txBody>
                  <a:tcPr anchor="ctr"/>
                </a:tc>
                <a:tc>
                  <a:txBody>
                    <a:bodyPr/>
                    <a:lstStyle/>
                    <a:p>
                      <a:pPr algn="ctr" fontAlgn="ctr"/>
                      <a:r>
                        <a:rPr lang="en-GB" b="1">
                          <a:effectLst/>
                        </a:rPr>
                        <a:t>Landing_Outcome</a:t>
                      </a:r>
                    </a:p>
                  </a:txBody>
                  <a:tcPr anchor="ctr"/>
                </a:tc>
                <a:extLst>
                  <a:ext uri="{0D108BD9-81ED-4DB2-BD59-A6C34878D82A}">
                    <a16:rowId xmlns:a16="http://schemas.microsoft.com/office/drawing/2014/main" val="10000"/>
                  </a:ext>
                </a:extLst>
              </a:tr>
              <a:tr h="370840">
                <a:tc>
                  <a:txBody>
                    <a:bodyPr/>
                    <a:lstStyle/>
                    <a:p>
                      <a:pPr algn="ctr" fontAlgn="ctr"/>
                      <a:r>
                        <a:rPr lang="en-GB">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extLst>
                  <a:ext uri="{0D108BD9-81ED-4DB2-BD59-A6C34878D82A}">
                    <a16:rowId xmlns:a16="http://schemas.microsoft.com/office/drawing/2014/main" val="10001"/>
                  </a:ext>
                </a:extLst>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843913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2900"/>
            <a:ext cx="4919589" cy="45640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a:solidFill>
                  <a:schemeClr val="accent3">
                    <a:lumMod val="25000"/>
                  </a:schemeClr>
                </a:solidFill>
                <a:latin typeface="Abadi" panose="020B0604020104020204" pitchFamily="34" charset="0"/>
              </a:rPr>
              <a:t>Before 2013, it seems that there were no attempts to land the boosters.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552840441"/>
              </p:ext>
            </p:extLst>
          </p:nvPr>
        </p:nvGraphicFramePr>
        <p:xfrm>
          <a:off x="6027811" y="1651000"/>
          <a:ext cx="4844734" cy="4234872"/>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1194753">
                  <a:extLst>
                    <a:ext uri="{9D8B030D-6E8A-4147-A177-3AD203B41FA5}">
                      <a16:colId xmlns:a16="http://schemas.microsoft.com/office/drawing/2014/main" val="20002"/>
                    </a:ext>
                  </a:extLst>
                </a:gridCol>
              </a:tblGrid>
              <a:tr h="529359">
                <a:tc>
                  <a:txBody>
                    <a:bodyPr/>
                    <a:lstStyle/>
                    <a:p>
                      <a:pPr algn="r" fontAlgn="ctr"/>
                      <a:r>
                        <a:rPr lang="en-GB" b="1">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extLst>
                  <a:ext uri="{0D108BD9-81ED-4DB2-BD59-A6C34878D82A}">
                    <a16:rowId xmlns:a16="http://schemas.microsoft.com/office/drawing/2014/main" val="10000"/>
                  </a:ext>
                </a:extLst>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extLst>
                  <a:ext uri="{0D108BD9-81ED-4DB2-BD59-A6C34878D82A}">
                    <a16:rowId xmlns:a16="http://schemas.microsoft.com/office/drawing/2014/main" val="10001"/>
                  </a:ext>
                </a:extLst>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extLst>
                  <a:ext uri="{0D108BD9-81ED-4DB2-BD59-A6C34878D82A}">
                    <a16:rowId xmlns:a16="http://schemas.microsoft.com/office/drawing/2014/main" val="10002"/>
                  </a:ext>
                </a:extLst>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extLst>
                  <a:ext uri="{0D108BD9-81ED-4DB2-BD59-A6C34878D82A}">
                    <a16:rowId xmlns:a16="http://schemas.microsoft.com/office/drawing/2014/main" val="10003"/>
                  </a:ext>
                </a:extLst>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4"/>
                  </a:ext>
                </a:extLst>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5"/>
                  </a:ext>
                </a:extLst>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extLst>
                  <a:ext uri="{0D108BD9-81ED-4DB2-BD59-A6C34878D82A}">
                    <a16:rowId xmlns:a16="http://schemas.microsoft.com/office/drawing/2014/main" val="10006"/>
                  </a:ext>
                </a:extLst>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516842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13174"/>
            <a:ext cx="2743200"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 t="-8980" r="137" b="8980"/>
          <a:stretch/>
        </p:blipFill>
        <p:spPr>
          <a:xfrm>
            <a:off x="4292600" y="965871"/>
            <a:ext cx="6784778" cy="5059702"/>
          </a:xfrm>
          <a:prstGeom prst="rect">
            <a:avLst/>
          </a:prstGeom>
        </p:spPr>
      </p:pic>
      <p:sp>
        <p:nvSpPr>
          <p:cNvPr id="7" name="Oval 6"/>
          <p:cNvSpPr/>
          <p:nvPr/>
        </p:nvSpPr>
        <p:spPr>
          <a:xfrm>
            <a:off x="4175100" y="2374900"/>
            <a:ext cx="590720" cy="520700"/>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8" name="Oval 7"/>
          <p:cNvSpPr/>
          <p:nvPr/>
        </p:nvSpPr>
        <p:spPr>
          <a:xfrm>
            <a:off x="10439400" y="3571922"/>
            <a:ext cx="546100" cy="610758"/>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770010" y="1499029"/>
            <a:ext cx="3217790"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can see that all launch sites are in very close proximity to the coast and they are also a couple thousand kilometers away from the equator line. </a:t>
            </a:r>
          </a:p>
          <a:p>
            <a:r>
              <a:rPr lang="en-US" sz="2000" dirty="0"/>
              <a:t>It is interesting to see that most launch sites are concentrated near Miami.</a:t>
            </a:r>
          </a:p>
        </p:txBody>
      </p:sp>
    </p:spTree>
    <p:extLst>
      <p:ext uri="{BB962C8B-B14F-4D97-AF65-F5344CB8AC3E}">
        <p14:creationId xmlns:p14="http://schemas.microsoft.com/office/powerpoint/2010/main" val="98167177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06247"/>
            <a:ext cx="2743200" cy="401638"/>
          </a:xfrm>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Rocket Launches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5" y="1341814"/>
            <a:ext cx="7563906" cy="4544059"/>
          </a:xfrm>
          <a:prstGeom prst="rect">
            <a:avLst/>
          </a:prstGeom>
        </p:spPr>
      </p:pic>
      <p:sp>
        <p:nvSpPr>
          <p:cNvPr id="4" name="TextBox 3"/>
          <p:cNvSpPr txBox="1"/>
          <p:nvPr/>
        </p:nvSpPr>
        <p:spPr>
          <a:xfrm>
            <a:off x="770011" y="1549400"/>
            <a:ext cx="2773289" cy="3416320"/>
          </a:xfrm>
          <a:prstGeom prst="rect">
            <a:avLst/>
          </a:prstGeom>
          <a:noFill/>
        </p:spPr>
        <p:txBody>
          <a:bodyPr wrap="square" rtlCol="0">
            <a:spAutoFit/>
          </a:bodyPr>
          <a:lstStyle/>
          <a:p>
            <a:pPr marL="285750" indent="-285750">
              <a:buFont typeface="Arial" pitchFamily="34" charset="0"/>
              <a:buChar char="•"/>
            </a:pPr>
            <a:r>
              <a:rPr lang="en-US" dirty="0"/>
              <a:t>The successful launches are represented by a green marker while the red marker represents failed rocket launches.</a:t>
            </a:r>
          </a:p>
          <a:p>
            <a:endParaRPr lang="en-US" dirty="0"/>
          </a:p>
          <a:p>
            <a:pPr marL="285750" indent="-285750">
              <a:buFont typeface="Arial" pitchFamily="34" charset="0"/>
              <a:buChar char="•"/>
            </a:pPr>
            <a:r>
              <a:rPr lang="en-US" dirty="0"/>
              <a:t>It appears that </a:t>
            </a:r>
            <a:r>
              <a:rPr lang="en-US" b="1" dirty="0"/>
              <a:t>KSC LC-39A</a:t>
            </a:r>
            <a:r>
              <a:rPr lang="en-US" dirty="0"/>
              <a:t> had the highest success rate of rocket launches compared to other launch sites.</a:t>
            </a:r>
          </a:p>
          <a:p>
            <a:pPr marL="285750" indent="-285750">
              <a:buFont typeface="Arial" pitchFamily="34" charset="0"/>
              <a:buChar char="•"/>
            </a:pPr>
            <a:endParaRPr lang="en-GB" dirty="0"/>
          </a:p>
        </p:txBody>
      </p:sp>
      <p:cxnSp>
        <p:nvCxnSpPr>
          <p:cNvPr id="7" name="Straight Arrow Connector 6"/>
          <p:cNvCxnSpPr/>
          <p:nvPr/>
        </p:nvCxnSpPr>
        <p:spPr>
          <a:xfrm>
            <a:off x="3403600" y="3441700"/>
            <a:ext cx="2476500" cy="172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1587"/>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065390" cy="4314825"/>
          </a:xfrm>
          <a:prstGeom prst="rect">
            <a:avLst/>
          </a:prstGeom>
        </p:spPr>
        <p:txBody>
          <a:bodyPr lIns="91440" tIns="45720" rIns="91440" bIns="45720" anchor="t">
            <a:normAutofit fontScale="85000" lnSpcReduction="10000"/>
          </a:bodyPr>
          <a:lstStyle/>
          <a:p>
            <a:r>
              <a:rPr lang="en-US" sz="2000" dirty="0"/>
              <a:t>It appears that launch sites are usually set up at least 18 km away from cities. This may be because of the desire to prevent any crashes near populated areas.</a:t>
            </a:r>
          </a:p>
          <a:p>
            <a:r>
              <a:rPr lang="en-US" sz="2000" dirty="0"/>
              <a:t>It is also apparent that launch sites are in very close proximity to railways and highways. Perhaps, due to the necessary transportation requirements for rocket parts.</a:t>
            </a:r>
          </a:p>
          <a:p>
            <a:r>
              <a:rPr lang="en-US" sz="2000" dirty="0"/>
              <a:t>The sites are close the coastline. This is evident with the many rocket landing tests on water bodies like the ocean.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Surrounding Landmarks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00" y="1721577"/>
            <a:ext cx="6546165" cy="4396557"/>
          </a:xfrm>
          <a:prstGeom prst="rect">
            <a:avLst/>
          </a:prstGeom>
        </p:spPr>
      </p:pic>
    </p:spTree>
    <p:extLst>
      <p:ext uri="{BB962C8B-B14F-4D97-AF65-F5344CB8AC3E}">
        <p14:creationId xmlns:p14="http://schemas.microsoft.com/office/powerpoint/2010/main" val="23249908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3800"/>
            <a:ext cx="10151990" cy="1173162"/>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Site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has the largest successful launches as well the highest launch success rate.</a:t>
            </a:r>
          </a:p>
          <a:p>
            <a:pPr>
              <a:lnSpc>
                <a:spcPct val="100000"/>
              </a:lnSpc>
              <a:spcBef>
                <a:spcPts val="1400"/>
              </a:spcBef>
            </a:pPr>
            <a:r>
              <a:rPr lang="en-US" dirty="0">
                <a:solidFill>
                  <a:schemeClr val="accent3">
                    <a:lumMod val="25000"/>
                  </a:schemeClr>
                </a:solidFill>
                <a:latin typeface="Abadi"/>
              </a:rPr>
              <a:t>More investigation may be needed to determine why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is the preferred launch site.</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40473"/>
            <a:ext cx="10058400" cy="3385844"/>
          </a:xfrm>
          <a:prstGeom prst="rect">
            <a:avLst/>
          </a:prstGeom>
        </p:spPr>
      </p:pic>
    </p:spTree>
    <p:extLst>
      <p:ext uri="{BB962C8B-B14F-4D97-AF65-F5344CB8AC3E}">
        <p14:creationId xmlns:p14="http://schemas.microsoft.com/office/powerpoint/2010/main" val="70013293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4982" y="813174"/>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73382"/>
            <a:ext cx="10152648" cy="3920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0" i="0" u="none" strike="noStrike" baseline="0" dirty="0">
                <a:solidFill>
                  <a:srgbClr val="000000"/>
                </a:solidFill>
                <a:latin typeface="Abadi" panose="020B0604020104020204" pitchFamily="34" charset="0"/>
              </a:rPr>
              <a:t>Project background and context</a:t>
            </a:r>
          </a:p>
          <a:p>
            <a:pPr lvl="1" algn="just"/>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and then inform the commercial viability of Space X.</a:t>
            </a:r>
          </a:p>
          <a:p>
            <a:r>
              <a:rPr lang="en-US" sz="2400" b="0" i="0" u="none" strike="noStrike" baseline="0" dirty="0">
                <a:solidFill>
                  <a:srgbClr val="000000"/>
                </a:solidFill>
                <a:latin typeface="Abadi" panose="020B0604020104020204" pitchFamily="34" charset="0"/>
              </a:rPr>
              <a:t>Questions to be answered</a:t>
            </a:r>
          </a:p>
          <a:p>
            <a:pPr lvl="1" algn="just"/>
            <a:r>
              <a:rPr lang="en-US" sz="2000" dirty="0">
                <a:solidFill>
                  <a:schemeClr val="accent3">
                    <a:lumMod val="25000"/>
                  </a:schemeClr>
                </a:solidFill>
                <a:latin typeface="Abadi" panose="020B0604020104020204" pitchFamily="34" charset="0"/>
              </a:rPr>
              <a:t>What factors determine if the rocket will land successfully?</a:t>
            </a:r>
          </a:p>
          <a:p>
            <a:pPr lvl="1" algn="just"/>
            <a:r>
              <a:rPr lang="en-US" sz="2000" dirty="0">
                <a:solidFill>
                  <a:schemeClr val="accent3">
                    <a:lumMod val="25000"/>
                  </a:schemeClr>
                </a:solidFill>
                <a:latin typeface="Abadi" panose="020B0604020104020204" pitchFamily="34" charset="0"/>
              </a:rPr>
              <a:t>The interaction amongst various features that determine the success rate of a successful landing.</a:t>
            </a:r>
          </a:p>
          <a:p>
            <a:pPr lvl="1" algn="just"/>
            <a:r>
              <a:rPr lang="en-US" sz="20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818947"/>
            <a:ext cx="2743200" cy="401638"/>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64100"/>
            <a:ext cx="10429273" cy="131286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As we can see, 76.9% of the total launches at site </a:t>
            </a:r>
            <a:r>
              <a:rPr lang="en-US" sz="2200" dirty="0">
                <a:solidFill>
                  <a:schemeClr val="accent3">
                    <a:lumMod val="25000"/>
                  </a:schemeClr>
                </a:solidFill>
                <a:effectLst>
                  <a:outerShdw blurRad="38100" dist="38100" dir="2700000" algn="tl">
                    <a:srgbClr val="000000">
                      <a:alpha val="43137"/>
                    </a:srgbClr>
                  </a:outerShdw>
                </a:effectLst>
                <a:latin typeface="Abadi"/>
              </a:rPr>
              <a:t>KSC LC-39A </a:t>
            </a:r>
            <a:r>
              <a:rPr lang="en-US" sz="2200" dirty="0">
                <a:solidFill>
                  <a:schemeClr val="accent3">
                    <a:lumMod val="25000"/>
                  </a:schemeClr>
                </a:solidFill>
                <a:latin typeface="Abadi"/>
              </a:rPr>
              <a:t>were successful. This is a the highest success rate of all the different launch sites.</a:t>
            </a:r>
          </a:p>
          <a:p>
            <a:pPr>
              <a:lnSpc>
                <a:spcPct val="100000"/>
              </a:lnSpc>
              <a:spcBef>
                <a:spcPts val="1400"/>
              </a:spcBef>
            </a:pPr>
            <a:r>
              <a:rPr lang="en-US" sz="2200" dirty="0">
                <a:solidFill>
                  <a:schemeClr val="accent3">
                    <a:lumMod val="25000"/>
                  </a:schemeClr>
                </a:solidFill>
                <a:latin typeface="Abadi"/>
              </a:rPr>
              <a:t>However, this success rate was only around 3% higher than the runner up; site </a:t>
            </a:r>
            <a:r>
              <a:rPr lang="en-US" sz="2200" dirty="0">
                <a:solidFill>
                  <a:schemeClr val="accent3">
                    <a:lumMod val="25000"/>
                  </a:schemeClr>
                </a:solidFill>
                <a:effectLst>
                  <a:outerShdw blurRad="38100" dist="38100" dir="2700000" algn="tl">
                    <a:srgbClr val="000000">
                      <a:alpha val="43137"/>
                    </a:srgbClr>
                  </a:outerShdw>
                </a:effectLst>
                <a:latin typeface="Abadi"/>
              </a:rPr>
              <a:t>CCAFS LC-40.</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403070"/>
            <a:ext cx="10058400" cy="3342784"/>
          </a:xfrm>
          <a:prstGeom prst="rect">
            <a:avLst/>
          </a:prstGeom>
        </p:spPr>
      </p:pic>
    </p:spTree>
    <p:extLst>
      <p:ext uri="{BB962C8B-B14F-4D97-AF65-F5344CB8AC3E}">
        <p14:creationId xmlns:p14="http://schemas.microsoft.com/office/powerpoint/2010/main" val="186616070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2645" y="818947"/>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00963"/>
            <a:ext cx="10414662" cy="1123637"/>
          </a:xfrm>
          <a:prstGeom prst="rect">
            <a:avLst/>
          </a:prstGeom>
        </p:spPr>
        <p:txBody>
          <a:bodyPr lIns="91440" tIns="45720" rIns="91440" bIns="45720" anchor="t">
            <a:noAutofit/>
          </a:bodyPr>
          <a:lstStyle/>
          <a:p>
            <a:r>
              <a:rPr lang="en-US" sz="1800" dirty="0"/>
              <a:t>It appears that the payload range between 2000 kg and 4000 kg has the highest success rate.</a:t>
            </a:r>
          </a:p>
          <a:p>
            <a:r>
              <a:rPr lang="en-US" sz="1800" dirty="0"/>
              <a:t>The launch success rate was also dramatically low between the payload range of 0kg and 2500kg. Perhaps very low masses decrease launch success.</a:t>
            </a:r>
          </a:p>
          <a:p>
            <a:r>
              <a:rPr lang="en-US" sz="1800" dirty="0"/>
              <a:t>The booster version </a:t>
            </a:r>
            <a:r>
              <a:rPr lang="en-US" sz="1800" b="1" dirty="0"/>
              <a:t>FT</a:t>
            </a:r>
            <a:r>
              <a:rPr lang="en-US" sz="1800" dirty="0"/>
              <a:t>, seems to have a higher success rate than other booster versions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Success for All Sites</a:t>
            </a:r>
          </a:p>
          <a:p>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12149"/>
            <a:ext cx="10058400" cy="3788814"/>
          </a:xfrm>
          <a:prstGeom prst="rect">
            <a:avLst/>
          </a:prstGeom>
        </p:spPr>
      </p:pic>
    </p:spTree>
    <p:extLst>
      <p:ext uri="{BB962C8B-B14F-4D97-AF65-F5344CB8AC3E}">
        <p14:creationId xmlns:p14="http://schemas.microsoft.com/office/powerpoint/2010/main" val="252359608"/>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50422" y="793547"/>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1"/>
            <a:ext cx="4614789" cy="485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Since all the methods have an identical accuracy score of 83.33%, we decided to use Logistic Regression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048" y="1372610"/>
            <a:ext cx="5836352" cy="5375307"/>
          </a:xfrm>
          <a:prstGeom prst="rect">
            <a:avLst/>
          </a:prstGeom>
        </p:spPr>
      </p:pic>
    </p:spTree>
    <p:extLst>
      <p:ext uri="{BB962C8B-B14F-4D97-AF65-F5344CB8AC3E}">
        <p14:creationId xmlns:p14="http://schemas.microsoft.com/office/powerpoint/2010/main" val="245944607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63122" y="793547"/>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085"/>
            <a:ext cx="4602089" cy="42814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shows the confusion matrix of the Logistic Regression model that was chosen.</a:t>
            </a:r>
          </a:p>
          <a:p>
            <a:pPr>
              <a:lnSpc>
                <a:spcPct val="100000"/>
              </a:lnSpc>
              <a:spcBef>
                <a:spcPts val="1400"/>
              </a:spcBef>
            </a:pPr>
            <a:r>
              <a:rPr lang="en-US" sz="2200" dirty="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876" y="1447800"/>
            <a:ext cx="5309224" cy="5056950"/>
          </a:xfrm>
          <a:prstGeom prst="rect">
            <a:avLst/>
          </a:prstGeom>
        </p:spPr>
      </p:pic>
      <p:cxnSp>
        <p:nvCxnSpPr>
          <p:cNvPr id="6" name="Curved Connector 5"/>
          <p:cNvCxnSpPr/>
          <p:nvPr/>
        </p:nvCxnSpPr>
        <p:spPr>
          <a:xfrm flipV="1">
            <a:off x="4559300" y="2794000"/>
            <a:ext cx="4495800" cy="622300"/>
          </a:xfrm>
          <a:prstGeom prst="curvedConnector3">
            <a:avLst>
              <a:gd name="adj1" fmla="val 74295"/>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03423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700"/>
            <a:ext cx="10687961" cy="4488873"/>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it was crucial to analyze their data. Through this process, a general picture of their success methods was produced.</a:t>
            </a:r>
          </a:p>
          <a:p>
            <a:pPr>
              <a:lnSpc>
                <a:spcPct val="100000"/>
              </a:lnSpc>
              <a:spcBef>
                <a:spcPts val="1400"/>
              </a:spcBef>
            </a:pPr>
            <a:r>
              <a:rPr lang="en-US" sz="2200" dirty="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2200" dirty="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had the highest launch success rate out of all the launch sites.</a:t>
            </a: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2015 onwards, the success rate of rocket landings significantly increased. It was also apparent that landing success increased with flight 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will allow our company to make more attractive offers than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increase the confidence of our investors and customers. Can anyone say “No” to a company that can predict the success of their product?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75822" y="813174"/>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515600" cy="51882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Make requests to the </a:t>
            </a:r>
            <a:r>
              <a:rPr lang="en-US" sz="6400" dirty="0" err="1">
                <a:solidFill>
                  <a:schemeClr val="bg2">
                    <a:lumMod val="50000"/>
                  </a:schemeClr>
                </a:solidFill>
                <a:latin typeface="Abadi"/>
              </a:rPr>
              <a:t>SpaceX</a:t>
            </a:r>
            <a:r>
              <a:rPr lang="en-US" sz="6400" dirty="0">
                <a:solidFill>
                  <a:schemeClr val="bg2">
                    <a:lumMod val="50000"/>
                  </a:schemeClr>
                </a:solidFill>
                <a:latin typeface="Abadi"/>
              </a:rPr>
              <a:t> API. </a:t>
            </a:r>
          </a:p>
          <a:p>
            <a:pPr lvl="1">
              <a:lnSpc>
                <a:spcPct val="120000"/>
              </a:lnSpc>
              <a:spcBef>
                <a:spcPts val="1400"/>
              </a:spcBef>
            </a:pPr>
            <a:r>
              <a:rPr lang="en-US" sz="6400" dirty="0">
                <a:solidFill>
                  <a:schemeClr val="bg2">
                    <a:lumMod val="50000"/>
                  </a:schemeClr>
                </a:solidFill>
                <a:latin typeface="Abadi"/>
              </a:rPr>
              <a:t>Perform web scraping to collect Falcon 9 historical launch records on the Wikipedia page titled: </a:t>
            </a:r>
            <a:r>
              <a:rPr lang="en-US" sz="6400" dirty="0">
                <a:solidFill>
                  <a:schemeClr val="bg2">
                    <a:lumMod val="50000"/>
                  </a:schemeClr>
                </a:solidFill>
                <a:latin typeface="Abadi"/>
                <a:hlinkClick r:id="rId4"/>
              </a:rPr>
              <a:t>List of Falcon 9 and Falcon Heavy launches</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data and explore it to find patterns in the data to determine the labels for training supervised models.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Create a machine learning pipeline to predict if the first stage will land given the data. </a:t>
            </a:r>
          </a:p>
          <a:p>
            <a:pPr lvl="1">
              <a:lnSpc>
                <a:spcPct val="120000"/>
              </a:lnSpc>
              <a:spcBef>
                <a:spcPts val="1400"/>
              </a:spcBef>
            </a:pPr>
            <a:r>
              <a:rPr lang="en-US" sz="6400" dirty="0">
                <a:solidFill>
                  <a:schemeClr val="bg2">
                    <a:lumMod val="50000"/>
                  </a:schemeClr>
                </a:solidFill>
                <a:latin typeface="Abadi"/>
              </a:rPr>
              <a:t>Train the best performing model to make accurate predictions.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85704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The data collection stage is a key stage in the project. This is because it provides the raw data that will be used at all other stages in this prediction study.</a:t>
            </a:r>
          </a:p>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Two methods are used of data collection are used for this prediction study:</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Calling the SpaceX API.</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Data collection by 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Make a request to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hlinkClick r:id="rId3"/>
              </a:rPr>
              <a:t>https://github.com/ezramutyaba/Coursera-Data-Science-Training/blob/main/Capstone/jupyter-labs-spacex-data-collection-api.ipynb</a:t>
            </a:r>
            <a:endParaRPr lang="en-US" sz="2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1898433376"/>
              </p:ext>
            </p:extLst>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16075"/>
            <a:ext cx="5745089" cy="430024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perform web scraping on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with title: </a:t>
            </a:r>
            <a:r>
              <a:rPr lang="en-US" sz="2200" dirty="0">
                <a:solidFill>
                  <a:schemeClr val="accent3">
                    <a:lumMod val="25000"/>
                  </a:schemeClr>
                </a:solidFill>
                <a:latin typeface="Abadi"/>
                <a:hlinkClick r:id="rId3"/>
              </a:rPr>
              <a:t>List of Falcon 9 and Falcon Heavy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 it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4"/>
              </a:rPr>
              <a:t>https://github.com/ezramutyaba/Coursera-Data-Science-Training/blob/main/Capstone/jupyter-labs-webscraping.ipynb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1103703211"/>
              </p:ext>
            </p:extLst>
          </p:nvPr>
        </p:nvGraphicFramePr>
        <p:xfrm>
          <a:off x="5676900" y="1440872"/>
          <a:ext cx="6362700" cy="4461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transition spd="slow">
    <p:push/>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purl.org/dc/elements/1.1/"/>
    <ds:schemaRef ds:uri="155be751-a274-42e8-93fb-f39d3b9bccc8"/>
    <ds:schemaRef ds:uri="http://schemas.microsoft.com/office/2006/metadata/properties"/>
    <ds:schemaRef ds:uri="http://schemas.openxmlformats.org/package/2006/metadata/core-properties"/>
    <ds:schemaRef ds:uri="f80a141d-92ca-4d3d-9308-f7e7b1d44ce8"/>
    <ds:schemaRef ds:uri="http://purl.org/dc/dcmitype/"/>
    <ds:schemaRef ds:uri="http://schemas.microsoft.com/office/2006/documentManagement/types"/>
    <ds:schemaRef ds:uri="http://www.w3.org/XML/1998/namespac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1192</TotalTime>
  <Words>3080</Words>
  <Application>Microsoft Office PowerPoint</Application>
  <PresentationFormat>Widescreen</PresentationFormat>
  <Paragraphs>412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SpaceX Landing Prediction</dc:title>
  <dc:creator>YAN Luo;Deogracious Mutyaba</dc:creator>
  <cp:lastModifiedBy>Deogracious Mutyaba</cp:lastModifiedBy>
  <cp:revision>331</cp:revision>
  <dcterms:created xsi:type="dcterms:W3CDTF">2021-04-29T18:58:34Z</dcterms:created>
  <dcterms:modified xsi:type="dcterms:W3CDTF">2024-01-14T09:36:07Z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